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8" r:id="rId13"/>
    <p:sldId id="271" r:id="rId14"/>
    <p:sldId id="272" r:id="rId15"/>
    <p:sldId id="273" r:id="rId16"/>
    <p:sldId id="263" r:id="rId17"/>
    <p:sldId id="280" r:id="rId18"/>
    <p:sldId id="281" r:id="rId19"/>
    <p:sldId id="274" r:id="rId20"/>
    <p:sldId id="275" r:id="rId21"/>
    <p:sldId id="276" r:id="rId22"/>
    <p:sldId id="277" r:id="rId23"/>
    <p:sldId id="282" r:id="rId24"/>
    <p:sldId id="284" r:id="rId25"/>
    <p:sldId id="285" r:id="rId26"/>
    <p:sldId id="301" r:id="rId27"/>
    <p:sldId id="286" r:id="rId28"/>
    <p:sldId id="283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7" r:id="rId39"/>
    <p:sldId id="298" r:id="rId40"/>
    <p:sldId id="299" r:id="rId41"/>
    <p:sldId id="300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71" autoAdjust="0"/>
  </p:normalViewPr>
  <p:slideViewPr>
    <p:cSldViewPr>
      <p:cViewPr varScale="1">
        <p:scale>
          <a:sx n="86" d="100"/>
          <a:sy n="86" d="100"/>
        </p:scale>
        <p:origin x="-12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22B9A2-A322-4D7D-847B-C0E913ADF7D3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A7EFEA-F869-4920-82AB-80A8C52CA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052C14-6828-47C9-A455-00B2C89ADBA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D9076F-C3EB-4D72-9132-B1D4CAA98886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5DC165-BA07-4101-BA75-4A1B91C9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0E414-9B58-418F-91A8-5BCDEAEBD51F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4009-28FE-4A29-8022-08D7CBC79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00903-2A2D-46C0-9BDA-CF6233A5329C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16855-DD2E-44E2-87CD-61BE6C4AA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30FD6-FA17-443B-B3E6-8FE68F2D2AE0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44AD7-22A9-4D48-A4CD-BE7BCD1E5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FCF43A-50C1-4F90-90A6-F69CA433E409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21C31A-6B8D-48AA-9790-D87850D0E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75D7F-5BA3-4ACC-ACD2-3E22CAF43F9F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6D532-0605-4E8C-AFCD-14A68386E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5A2152-8229-4B85-9112-75D30FBDEAE6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C8991C-F421-44A7-AA04-D94373D10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4A6CE-FCBD-408C-A366-F8F7D7D314EE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A4CC6-1E45-4679-AD99-88CC63F5B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A50F43-C469-439B-A75B-5CD999B0B0C0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C9992A-4D2E-4870-BFFA-7BFC778C6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BBD235-BA53-48BF-B73A-4142D0946E5D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D79DF4-B0E8-4343-A7B4-5B7338AA0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846FB9-78F8-46BB-932F-8B3337FB92FD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8331D-02B0-4D19-A016-7DA31B251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2BA1BA6-3D49-47E0-9DB5-40B16ED26F3A}" type="datetimeFigureOut">
              <a:rPr lang="en-US"/>
              <a:pPr>
                <a:defRPr/>
              </a:pPr>
              <a:t>3/21/2012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43253F5-4566-462E-98AD-AF6B0FC2E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9" r:id="rId2"/>
    <p:sldLayoutId id="2147483961" r:id="rId3"/>
    <p:sldLayoutId id="2147483958" r:id="rId4"/>
    <p:sldLayoutId id="2147483962" r:id="rId5"/>
    <p:sldLayoutId id="2147483957" r:id="rId6"/>
    <p:sldLayoutId id="2147483963" r:id="rId7"/>
    <p:sldLayoutId id="2147483964" r:id="rId8"/>
    <p:sldLayoutId id="2147483965" r:id="rId9"/>
    <p:sldLayoutId id="2147483956" r:id="rId10"/>
    <p:sldLayoutId id="214748395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765175"/>
            <a:ext cx="6858000" cy="41116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STANJE GEOLOŠKIH ISTRAŽIVANJA U BOSNI I HERCEGOVINI I  FEDERACIJI BOSNE I HERCEGOVINE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/>
            </a:r>
            <a:br>
              <a:rPr lang="en-US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</a:br>
            <a:r>
              <a:rPr lang="hr-HR" sz="2000" dirty="0" smtClean="0">
                <a:solidFill>
                  <a:schemeClr val="tx2">
                    <a:satMod val="130000"/>
                  </a:schemeClr>
                </a:solidFill>
                <a:latin typeface="+mn-lt"/>
                <a:cs typeface="Arial" pitchFamily="34" charset="0"/>
              </a:rPr>
              <a:t/>
            </a:r>
            <a:br>
              <a:rPr lang="hr-HR" sz="2000" dirty="0" smtClean="0">
                <a:solidFill>
                  <a:schemeClr val="tx2">
                    <a:satMod val="130000"/>
                  </a:schemeClr>
                </a:solidFill>
                <a:latin typeface="+mn-lt"/>
                <a:cs typeface="Arial" pitchFamily="34" charset="0"/>
              </a:rPr>
            </a:br>
            <a:endParaRPr lang="en-US" sz="24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888" y="5084763"/>
            <a:ext cx="6858000" cy="533400"/>
          </a:xfrm>
        </p:spPr>
        <p:txBody>
          <a:bodyPr>
            <a:noAutofit/>
          </a:bodyPr>
          <a:lstStyle/>
          <a:p>
            <a:pPr marL="26988"/>
            <a:r>
              <a:rPr lang="hr-HR" sz="1800" b="1" smtClean="0">
                <a:solidFill>
                  <a:srgbClr val="35436A"/>
                </a:solidFill>
                <a:cs typeface="Arial" charset="0"/>
              </a:rPr>
              <a:t>Mostar, 30 ožujak 2012. godine             </a:t>
            </a:r>
            <a:r>
              <a:rPr lang="hr-HR" b="1" smtClean="0">
                <a:solidFill>
                  <a:srgbClr val="320E04"/>
                </a:solidFill>
                <a:cs typeface="Arial" charset="0"/>
              </a:rPr>
              <a:t>							</a:t>
            </a:r>
            <a:r>
              <a:rPr lang="hr-HR" sz="2000" b="1" smtClean="0">
                <a:solidFill>
                  <a:srgbClr val="35436A"/>
                </a:solidFill>
                <a:cs typeface="Arial" charset="0"/>
              </a:rPr>
              <a:t>Begajeta Habota</a:t>
            </a:r>
            <a:endParaRPr lang="en-US" sz="2000" b="1" smtClean="0">
              <a:solidFill>
                <a:srgbClr val="35436A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Geološka istraživanja u BiH</a:t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III  period  od 1946. do 1991. godina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2400" dirty="0">
              <a:solidFill>
                <a:schemeClr val="tx2">
                  <a:satMod val="130000"/>
                </a:schemeClr>
              </a:solidFill>
              <a:cs typeface="Arial" pitchFamily="34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400" smtClean="0">
                <a:cs typeface="Arial" charset="0"/>
              </a:rPr>
              <a:t>Do 1990. godine stvorena je jaka institucionalna osnova za razvoj geologije.</a:t>
            </a:r>
          </a:p>
          <a:p>
            <a:pPr algn="just"/>
            <a:r>
              <a:rPr lang="hr-HR" sz="2400" smtClean="0">
                <a:cs typeface="Arial" charset="0"/>
              </a:rPr>
              <a:t>Pred kraj 80-ih godina u institutima i rudnicima radilo je oko </a:t>
            </a:r>
            <a:r>
              <a:rPr lang="hr-HR" sz="2400" b="1" smtClean="0">
                <a:cs typeface="Arial" charset="0"/>
              </a:rPr>
              <a:t>300 geologa različitih stručnih profila od čega je preko 20% imalo stepen doktora i magistara geoloških nauka. </a:t>
            </a:r>
          </a:p>
          <a:p>
            <a:pPr algn="just"/>
            <a:r>
              <a:rPr lang="hr-HR" sz="2400" smtClean="0">
                <a:cs typeface="Arial" charset="0"/>
              </a:rPr>
              <a:t>Oni su bili nosioci izrade Osnovne geološke karte,   istraživačkih projekata, specijalnih geoloških karata, istraživanja geotektonske strukture BiH, paleontologije, istraživanja ležišta energetskih, met. i nemet. min. sirovina, podzemnih voda, geotermalne energije, tla i stijena. </a:t>
            </a:r>
            <a:endParaRPr lang="en-US" sz="2400" smtClean="0">
              <a:cs typeface="Arial" charset="0"/>
            </a:endParaRP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r>
              <a:rPr lang="hr-HR" sz="2800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800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Naučno i stručno nasleđe  III perioda u BiH</a:t>
            </a:r>
            <a:endParaRPr 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hr-HR" sz="2400" b="1" smtClean="0"/>
              <a:t>Osnovna geološka karta 1:100 000             </a:t>
            </a:r>
            <a:r>
              <a:rPr lang="hr-HR" sz="2400" smtClean="0"/>
              <a:t>(Geološki zavod Sarajevo)</a:t>
            </a:r>
          </a:p>
          <a:p>
            <a:pPr algn="just"/>
            <a:r>
              <a:rPr lang="hr-HR" sz="2400" smtClean="0"/>
              <a:t>Izrada OGK povjerena je Geološkom zavodu Sarajevo, stvarana u periodu od 1962.do 1990. godine kao finalan produkt organizovanog rada velikog broja geologa i geol.tehničara.</a:t>
            </a:r>
          </a:p>
          <a:p>
            <a:pPr algn="just"/>
            <a:r>
              <a:rPr lang="hr-HR" sz="2400" smtClean="0"/>
              <a:t>Projekat je vođen u skladu sa Osnovnom geološkom kartom SFRJ u razmjeri 1:100 000, radne karte su rađene u razmjeri 1:25 000.</a:t>
            </a:r>
          </a:p>
          <a:p>
            <a:pPr algn="just"/>
            <a:r>
              <a:rPr lang="hr-HR" sz="2400" smtClean="0"/>
              <a:t>Projekat je realizovan zahvaljujući sigurnim i stabilnim izvorima finansiranja, dobro urađenom uputstvu i dobro obučenom i motivisanom kadru.</a:t>
            </a:r>
            <a:endParaRPr lang="en-US" sz="24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r>
              <a:rPr lang="hr-HR" sz="2400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400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Naučno i stručno nasleđe  III perioda u BiH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bs-Latn-BA" sz="2400" b="1" smtClean="0"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bs-Latn-BA" sz="2400" b="1" smtClean="0">
                <a:cs typeface="Arial" charset="0"/>
              </a:rPr>
              <a:t>Pregledna metalogenetska karta 1:200 000</a:t>
            </a:r>
            <a:r>
              <a:rPr lang="bs-Latn-BA" sz="2400" smtClean="0">
                <a:cs typeface="Arial" charset="0"/>
              </a:rPr>
              <a:t>, </a:t>
            </a:r>
          </a:p>
          <a:p>
            <a:pPr algn="just"/>
            <a:r>
              <a:rPr lang="bs-Latn-BA" sz="2400" smtClean="0">
                <a:cs typeface="Arial" charset="0"/>
              </a:rPr>
              <a:t>Rađena od 1976-1983. godine. </a:t>
            </a:r>
          </a:p>
          <a:p>
            <a:pPr algn="just"/>
            <a:r>
              <a:rPr lang="bs-Latn-BA" sz="2400" smtClean="0">
                <a:cs typeface="Arial" charset="0"/>
              </a:rPr>
              <a:t>Sadrži dragocjene podatke za izdvajanje rudonosnih formacija i metalogenetsku rejonizaciju BiH. </a:t>
            </a:r>
          </a:p>
          <a:p>
            <a:pPr algn="just"/>
            <a:r>
              <a:rPr lang="bs-Latn-BA" sz="2400" smtClean="0">
                <a:cs typeface="Arial" charset="0"/>
              </a:rPr>
              <a:t>Na karti i tumaču prikazana su 664 ležišta i pojave sa širim metalogenetskim značenjem.</a:t>
            </a:r>
            <a:endParaRPr lang="en-US" sz="2400" smtClean="0">
              <a:cs typeface="Arial" charset="0"/>
            </a:endParaRPr>
          </a:p>
          <a:p>
            <a:pPr algn="just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r>
              <a:rPr lang="hr-HR" sz="2800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800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Planirani veliki projekti  III perioda </a:t>
            </a:r>
            <a:endParaRPr lang="en-US" sz="2400" dirty="0">
              <a:solidFill>
                <a:schemeClr val="tx2">
                  <a:satMod val="130000"/>
                </a:schemeClr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3100" dirty="0" smtClean="0">
                <a:cs typeface="Arial" pitchFamily="34" charset="0"/>
              </a:rPr>
              <a:t>Projekcijom dugoročnog razvoja geoloških istraživanja u BiH od 1986. do 2000. godine u okviru makroprojekta „Geološke karte BiH“ planirano je da se finalizira rad na:</a:t>
            </a:r>
            <a:endParaRPr lang="en-US" sz="31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3100" dirty="0" smtClean="0">
                <a:cs typeface="Arial" pitchFamily="34" charset="0"/>
              </a:rPr>
              <a:t>	-	Osnovnoj hidrogeološkoj karti  1:100 000;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3100" dirty="0" smtClean="0">
                <a:cs typeface="Arial" pitchFamily="34" charset="0"/>
              </a:rPr>
              <a:t>	- 	Inženjerskogeološkoj karti  1:100 000;</a:t>
            </a:r>
            <a:endParaRPr lang="en-US" sz="31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3100" dirty="0" smtClean="0">
                <a:cs typeface="Arial" pitchFamily="34" charset="0"/>
              </a:rPr>
              <a:t>	-	Geološkoj karti  1:50 000;</a:t>
            </a:r>
            <a:endParaRPr lang="en-US" sz="31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3100" dirty="0" smtClean="0">
                <a:cs typeface="Arial" pitchFamily="34" charset="0"/>
              </a:rPr>
              <a:t>	-	Paleogeografskoj karti 1:100 000;</a:t>
            </a:r>
            <a:endParaRPr lang="en-US" sz="31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3100" dirty="0" smtClean="0">
                <a:cs typeface="Arial" pitchFamily="34" charset="0"/>
              </a:rPr>
              <a:t>	-	Mineralogenetskoj  karti 1:50 000;</a:t>
            </a:r>
            <a:endParaRPr lang="en-US" sz="31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3100" dirty="0" smtClean="0">
                <a:cs typeface="Arial" pitchFamily="34" charset="0"/>
              </a:rPr>
              <a:t>	-	Paleotektonskoj karti 1:200 000.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hr-HR" sz="31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3100" dirty="0" smtClean="0">
                <a:cs typeface="Arial" pitchFamily="34" charset="0"/>
              </a:rPr>
              <a:t>Ratna razaranja zaustavila su realizaciju ovih makroprojekata.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38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Stručni radovi III perioda </a:t>
            </a:r>
            <a:endParaRPr lang="en-US" sz="24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cs typeface="Arial" pitchFamily="34" charset="0"/>
              </a:rPr>
              <a:t>III period kakakteriše i veliki broj objavljenih stručnih radova.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cs typeface="Arial" pitchFamily="34" charset="0"/>
              </a:rPr>
              <a:t>Na inicijativu </a:t>
            </a:r>
            <a:r>
              <a:rPr lang="hr-HR" sz="2800" b="1" dirty="0" smtClean="0">
                <a:cs typeface="Arial" pitchFamily="34" charset="0"/>
              </a:rPr>
              <a:t>prof. M.Ramovića</a:t>
            </a:r>
            <a:r>
              <a:rPr lang="hr-HR" sz="2800" dirty="0" smtClean="0">
                <a:cs typeface="Arial" pitchFamily="34" charset="0"/>
              </a:rPr>
              <a:t> pokrenuto je izdavanje časopisa </a:t>
            </a:r>
            <a:r>
              <a:rPr lang="hr-HR" sz="2800" b="1" dirty="0" smtClean="0">
                <a:cs typeface="Arial" pitchFamily="34" charset="0"/>
              </a:rPr>
              <a:t>Geološki glasnik</a:t>
            </a:r>
            <a:r>
              <a:rPr lang="hr-HR" sz="2800" dirty="0" smtClean="0">
                <a:cs typeface="Arial" pitchFamily="34" charset="0"/>
              </a:rPr>
              <a:t> čiji je prvi broj štampan 1955. godine.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cs typeface="Arial" pitchFamily="34" charset="0"/>
              </a:rPr>
              <a:t>Do sada je objavljeno 37. redovnih Geoloških glasnika i 32 posebna izdanja Geoloških glasnika. 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cs typeface="Arial" pitchFamily="34" charset="0"/>
              </a:rPr>
              <a:t>Objavljen je veliki broj radova koji predstavljaju značajnu kariku u razvoju geološke nauke u BiH, naročito, za proučavanja stanja i mogućnosti mineralno sirovinskih resursa u BiH.</a:t>
            </a:r>
            <a:endParaRPr lang="en-US" sz="28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r-H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Stručni radovi III perioda </a:t>
            </a:r>
            <a:endParaRPr 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dirty="0" smtClean="0">
                <a:cs typeface="Arial" pitchFamily="34" charset="0"/>
              </a:rPr>
              <a:t>Važan segment naučnog nasleđa geologije BiH su slijedeća djela: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2000" b="1" dirty="0" smtClean="0">
                <a:cs typeface="Arial" pitchFamily="34" charset="0"/>
              </a:rPr>
              <a:t>Geologija  BIH</a:t>
            </a:r>
            <a:r>
              <a:rPr lang="hr-HR" sz="2000" dirty="0" smtClean="0">
                <a:cs typeface="Arial" pitchFamily="34" charset="0"/>
              </a:rPr>
              <a:t>, (dr.S.Čičić i dr.J.Pamić);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		Knjiga I-Paleozojske periode</a:t>
            </a:r>
            <a:r>
              <a:rPr lang="hr-HR" sz="2000" dirty="0" smtClean="0">
                <a:cs typeface="Arial" pitchFamily="34" charset="0"/>
              </a:rPr>
              <a:t> (1979)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		Knjiga II- Mezozojske periode</a:t>
            </a:r>
            <a:r>
              <a:rPr lang="hr-HR" sz="2000" dirty="0" smtClean="0">
                <a:cs typeface="Arial" pitchFamily="34" charset="0"/>
              </a:rPr>
              <a:t> (1984), 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		Knjiga III- Kenozojske periode </a:t>
            </a:r>
            <a:r>
              <a:rPr lang="hr-HR" sz="2000" dirty="0" smtClean="0">
                <a:cs typeface="Arial" pitchFamily="34" charset="0"/>
              </a:rPr>
              <a:t>(1977), 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		Knjiga IV- Metalogenija i magmatizam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2000" b="1" dirty="0" smtClean="0">
                <a:cs typeface="Arial" pitchFamily="34" charset="0"/>
              </a:rPr>
              <a:t> Mineralne sirovine BIH</a:t>
            </a:r>
            <a:r>
              <a:rPr lang="hr-HR" sz="2000" dirty="0" smtClean="0">
                <a:cs typeface="Arial" pitchFamily="34" charset="0"/>
              </a:rPr>
              <a:t>, (dr.R.Milojević i R.Jovanović) (1979)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		Knjiga I –  Ležišta uglja</a:t>
            </a:r>
            <a:r>
              <a:rPr lang="hr-HR" sz="2000" dirty="0" smtClean="0">
                <a:cs typeface="Arial" pitchFamily="34" charset="0"/>
              </a:rPr>
              <a:t>,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dirty="0" smtClean="0">
                <a:cs typeface="Arial" pitchFamily="34" charset="0"/>
              </a:rPr>
              <a:t>		</a:t>
            </a:r>
            <a:r>
              <a:rPr lang="hr-HR" sz="2000" b="1" dirty="0" smtClean="0">
                <a:cs typeface="Arial" pitchFamily="34" charset="0"/>
              </a:rPr>
              <a:t>Knjiga II-   Ležište nemetala</a:t>
            </a:r>
            <a:r>
              <a:rPr lang="hr-HR" sz="2000" dirty="0" smtClean="0">
                <a:cs typeface="Arial" pitchFamily="34" charset="0"/>
              </a:rPr>
              <a:t>, 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	        Knjiga III-  Ležišta obojenih metala</a:t>
            </a:r>
            <a:r>
              <a:rPr lang="hr-HR" sz="2000" dirty="0" smtClean="0">
                <a:cs typeface="Arial" pitchFamily="34" charset="0"/>
              </a:rPr>
              <a:t>,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		Knjiga IV - Ležišta crnih metala</a:t>
            </a:r>
            <a:r>
              <a:rPr lang="hr-HR" sz="2000" dirty="0" smtClean="0">
                <a:cs typeface="Arial" pitchFamily="34" charset="0"/>
              </a:rPr>
              <a:t>, </a:t>
            </a:r>
            <a:endParaRPr lang="en-US" sz="2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Stručni radovi III perioda </a:t>
            </a:r>
            <a:endParaRPr lang="en-US" sz="2400" dirty="0">
              <a:solidFill>
                <a:schemeClr val="tx2">
                  <a:satMod val="130000"/>
                </a:schemeClr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3000" b="1" dirty="0" smtClean="0">
                <a:cs typeface="Arial" pitchFamily="34" charset="0"/>
              </a:rPr>
              <a:t>  </a:t>
            </a:r>
            <a:r>
              <a:rPr lang="hr-HR" sz="2400" b="1" dirty="0" smtClean="0">
                <a:cs typeface="Arial" pitchFamily="34" charset="0"/>
              </a:rPr>
              <a:t>Minerali BiH </a:t>
            </a:r>
            <a:r>
              <a:rPr lang="hr-HR" sz="2400" dirty="0" smtClean="0">
                <a:cs typeface="Arial" pitchFamily="34" charset="0"/>
              </a:rPr>
              <a:t>(dr.F.Trubelja i dr. Lj.Barić)</a:t>
            </a:r>
            <a:endParaRPr lang="en-US" sz="2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dirty="0" smtClean="0">
                <a:cs typeface="Arial" pitchFamily="34" charset="0"/>
              </a:rPr>
              <a:t>	      </a:t>
            </a:r>
            <a:r>
              <a:rPr lang="hr-HR" sz="2400" b="1" dirty="0" smtClean="0">
                <a:cs typeface="Arial" pitchFamily="34" charset="0"/>
              </a:rPr>
              <a:t>Knjiga I - Silikati </a:t>
            </a:r>
            <a:r>
              <a:rPr lang="hr-HR" sz="2400" dirty="0" smtClean="0">
                <a:cs typeface="Arial" pitchFamily="34" charset="0"/>
              </a:rPr>
              <a:t>(1979) </a:t>
            </a:r>
            <a:endParaRPr lang="en-US" sz="2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b="1" dirty="0" smtClean="0">
                <a:cs typeface="Arial" pitchFamily="34" charset="0"/>
              </a:rPr>
              <a:t>	      Knjiga II - Nesilikati </a:t>
            </a:r>
            <a:r>
              <a:rPr lang="hr-HR" sz="2400" dirty="0" smtClean="0">
                <a:cs typeface="Arial" pitchFamily="34" charset="0"/>
              </a:rPr>
              <a:t>(1984)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hr-HR" sz="2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2400" b="1" dirty="0" smtClean="0">
                <a:cs typeface="Arial" pitchFamily="34" charset="0"/>
              </a:rPr>
              <a:t>   Projekcija dugoročnog  razvoja geoloških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b="1" dirty="0">
                <a:cs typeface="Arial" pitchFamily="34" charset="0"/>
              </a:rPr>
              <a:t> </a:t>
            </a:r>
            <a:r>
              <a:rPr lang="hr-HR" sz="2400" b="1" dirty="0" smtClean="0">
                <a:cs typeface="Arial" pitchFamily="34" charset="0"/>
              </a:rPr>
              <a:t>     istraživanja u BiH od 1986. do  2000. godine</a:t>
            </a:r>
            <a:r>
              <a:rPr lang="hr-HR" sz="2400" dirty="0" smtClean="0">
                <a:cs typeface="Arial" pitchFamily="34" charset="0"/>
              </a:rPr>
              <a:t> 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dirty="0">
                <a:cs typeface="Arial" pitchFamily="34" charset="0"/>
              </a:rPr>
              <a:t> </a:t>
            </a:r>
            <a:r>
              <a:rPr lang="hr-HR" sz="2400" dirty="0" smtClean="0">
                <a:cs typeface="Arial" pitchFamily="34" charset="0"/>
              </a:rPr>
              <a:t>       (1986), dr.M.Atanacković, mr.S.Čeliković, 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dirty="0">
                <a:cs typeface="Arial" pitchFamily="34" charset="0"/>
              </a:rPr>
              <a:t> </a:t>
            </a:r>
            <a:r>
              <a:rPr lang="hr-HR" sz="2400" dirty="0" smtClean="0">
                <a:cs typeface="Arial" pitchFamily="34" charset="0"/>
              </a:rPr>
              <a:t>         dr.S.Čičić, J.Papeš...)</a:t>
            </a:r>
            <a:endParaRPr lang="en-US" sz="2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r>
              <a:rPr lang="hr-HR" sz="2700" b="1" dirty="0" smtClean="0">
                <a:solidFill>
                  <a:schemeClr val="accent6"/>
                </a:solidFill>
                <a:latin typeface="+mn-lt"/>
                <a:cs typeface="Arial" pitchFamily="34" charset="0"/>
              </a:rPr>
              <a:t/>
            </a:r>
            <a:br>
              <a:rPr lang="hr-HR" sz="2700" b="1" dirty="0" smtClean="0">
                <a:solidFill>
                  <a:schemeClr val="accent6"/>
                </a:solidFill>
                <a:latin typeface="+mn-lt"/>
                <a:cs typeface="Arial" pitchFamily="34" charset="0"/>
              </a:rPr>
            </a:br>
            <a:r>
              <a:rPr lang="it-IT" sz="2700" b="1" dirty="0" smtClean="0">
                <a:solidFill>
                  <a:schemeClr val="accent6"/>
                </a:solidFill>
                <a:cs typeface="Arial" pitchFamily="34" charset="0"/>
              </a:rPr>
              <a:t>Detaljna geološka istraživanja </a:t>
            </a:r>
            <a:r>
              <a:rPr lang="hr-HR" sz="2700" b="1" dirty="0" smtClean="0">
                <a:solidFill>
                  <a:schemeClr val="accent6"/>
                </a:solidFill>
                <a:cs typeface="Arial" pitchFamily="34" charset="0"/>
              </a:rPr>
              <a:t>mineralnih sirovina</a:t>
            </a:r>
            <a: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31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3100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3100" b="1" dirty="0" smtClean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000" smtClean="0">
                <a:cs typeface="Arial" charset="0"/>
              </a:rPr>
              <a:t>Period od 1962 do po</a:t>
            </a:r>
            <a:r>
              <a:rPr lang="bs-Latn-BA" sz="2000" smtClean="0">
                <a:cs typeface="Arial" charset="0"/>
              </a:rPr>
              <a:t>četka rata smatra se</a:t>
            </a:r>
            <a:r>
              <a:rPr lang="bs-Latn-BA" sz="2000" b="1" smtClean="0">
                <a:cs typeface="Arial" charset="0"/>
              </a:rPr>
              <a:t> "velikim dobom geoloških istraživanja" </a:t>
            </a:r>
            <a:r>
              <a:rPr lang="bs-Latn-BA" sz="2000" smtClean="0">
                <a:cs typeface="Arial" charset="0"/>
              </a:rPr>
              <a:t>na prostoru Bosne i Hercegovine.</a:t>
            </a:r>
          </a:p>
          <a:p>
            <a:pPr algn="just"/>
            <a:r>
              <a:rPr lang="bs-Latn-BA" sz="2000" smtClean="0">
                <a:cs typeface="Arial" charset="0"/>
              </a:rPr>
              <a:t>Detaljna geološka istraživanja programirale su i realizovale radne organizacije i lokalne zajednice sa ciljem da se stvore uslovi za izgradnju rudarskih, građevinskih, energetskih, vodoprivrednih i drugih objekata.</a:t>
            </a:r>
            <a:endParaRPr lang="en-US" sz="2000" smtClean="0">
              <a:cs typeface="Arial" charset="0"/>
            </a:endParaRPr>
          </a:p>
          <a:p>
            <a:pPr algn="just"/>
            <a:r>
              <a:rPr lang="en-US" sz="2000" b="1" smtClean="0">
                <a:cs typeface="Arial" charset="0"/>
              </a:rPr>
              <a:t>Energetske mineralne sirovine</a:t>
            </a:r>
          </a:p>
          <a:p>
            <a:pPr algn="just"/>
            <a:r>
              <a:rPr lang="en-US" sz="2000" smtClean="0">
                <a:cs typeface="Arial" charset="0"/>
              </a:rPr>
              <a:t>Razvoj energetskog sektora u BiH baziran je na  </a:t>
            </a:r>
            <a:r>
              <a:rPr lang="hr-HR" sz="2000" smtClean="0">
                <a:cs typeface="Arial" charset="0"/>
              </a:rPr>
              <a:t>rezervama mrkog uglja i lignita</a:t>
            </a:r>
            <a:r>
              <a:rPr lang="hr-BA" sz="2000" smtClean="0">
                <a:cs typeface="Arial" charset="0"/>
              </a:rPr>
              <a:t>.</a:t>
            </a:r>
            <a:r>
              <a:rPr lang="bs-Latn-BA" sz="2000" smtClean="0">
                <a:cs typeface="Arial" charset="0"/>
              </a:rPr>
              <a:t> </a:t>
            </a:r>
          </a:p>
          <a:p>
            <a:pPr algn="just"/>
            <a:r>
              <a:rPr lang="en-US" sz="2000" smtClean="0">
                <a:cs typeface="Arial" charset="0"/>
              </a:rPr>
              <a:t>Stepen istraženosti mrkog uglja i lignit</a:t>
            </a:r>
            <a:r>
              <a:rPr lang="hr-BA" sz="2000" smtClean="0">
                <a:cs typeface="Arial" charset="0"/>
              </a:rPr>
              <a:t>a</a:t>
            </a:r>
            <a:r>
              <a:rPr lang="en-US" sz="2000" smtClean="0">
                <a:cs typeface="Arial" charset="0"/>
              </a:rPr>
              <a:t> na prostoru Bosne i Hercegovine kretao se</a:t>
            </a:r>
            <a:r>
              <a:rPr lang="hr-BA" sz="2000" smtClean="0">
                <a:cs typeface="Arial" charset="0"/>
              </a:rPr>
              <a:t>, u tom periodu,</a:t>
            </a:r>
            <a:r>
              <a:rPr lang="en-US" sz="2000" smtClean="0">
                <a:cs typeface="Arial" charset="0"/>
              </a:rPr>
              <a:t> između 60 i 65%</a:t>
            </a:r>
          </a:p>
          <a:p>
            <a:pPr algn="just"/>
            <a:r>
              <a:rPr lang="hr-HR" sz="2000" smtClean="0">
                <a:cs typeface="Arial" charset="0"/>
              </a:rPr>
              <a:t>Od 1986. - 1991. g.  intenzivirana su naftnogeološka istraživanja na području Sjeverne Bosne i Dinarida.</a:t>
            </a:r>
            <a:endParaRPr lang="en-US" sz="2000" smtClean="0">
              <a:cs typeface="Arial" charset="0"/>
            </a:endParaRPr>
          </a:p>
          <a:p>
            <a:pPr algn="just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b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it-IT" sz="2700" b="1" dirty="0" smtClean="0">
                <a:solidFill>
                  <a:schemeClr val="accent6"/>
                </a:solidFill>
                <a:cs typeface="Arial" pitchFamily="34" charset="0"/>
              </a:rPr>
              <a:t>Detaljna geološka istraživanja </a:t>
            </a:r>
            <a:r>
              <a:rPr lang="hr-HR" sz="2700" b="1" dirty="0" smtClean="0">
                <a:solidFill>
                  <a:schemeClr val="accent6"/>
                </a:solidFill>
                <a:cs typeface="Arial" pitchFamily="34" charset="0"/>
              </a:rPr>
              <a:t>mineralnih sirovina</a:t>
            </a:r>
            <a:r>
              <a:rPr lang="hr-HR" sz="36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36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31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3600" b="1" dirty="0" smtClean="0"/>
              <a:t>Metali</a:t>
            </a:r>
            <a:r>
              <a:rPr lang="bs-Latn-BA" sz="3600" b="1" dirty="0" smtClean="0"/>
              <a:t>čne mineralne sirovine </a:t>
            </a:r>
            <a:endParaRPr lang="en-US" sz="36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3600" dirty="0" smtClean="0"/>
              <a:t>Istraživanja  ležišta crnih i obojenih metala u ovom periodu vršeno je u skladu sa planovima radnih organizacija.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3600" dirty="0" smtClean="0"/>
              <a:t>Stepen istraženosti metaličnih mineralnih sirovina kretao se od 34 % za olovo i cink, živa 37%, antimon 40%, boksit 64 %, željezo 82 % i mangan 86% </a:t>
            </a:r>
            <a:endParaRPr lang="en-US" sz="3600" dirty="0" smtClean="0"/>
          </a:p>
          <a:p>
            <a:pPr marL="82296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3600" b="1" dirty="0" smtClean="0"/>
              <a:t>Nemetali</a:t>
            </a:r>
            <a:r>
              <a:rPr lang="bs-Latn-BA" sz="3600" b="1" dirty="0" smtClean="0"/>
              <a:t>čne mineralne sirovine</a:t>
            </a:r>
            <a:endParaRPr lang="en-US" sz="36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it-IT" sz="3600" dirty="0" smtClean="0"/>
              <a:t>Gotovo sve u svijetu poznate nemetali</a:t>
            </a:r>
            <a:r>
              <a:rPr lang="bs-Latn-BA" sz="3600" dirty="0" smtClean="0"/>
              <a:t>čne mineralne sirovine registrovane su i na bh. prostoru.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3600" dirty="0" smtClean="0"/>
              <a:t>Međutim nije se puno uradilo na njihovom definisanju i u tom pogledu je poznavanje NMS veoma varijabilno.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3600" dirty="0" smtClean="0"/>
              <a:t>Među neistraženim NMS su : dijatomit, feldspati, fluoriti, fosfati, stijene za keramiku i staklo, talk i dr.</a:t>
            </a:r>
            <a:endParaRPr lang="en-US" sz="36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err="1" smtClean="0"/>
              <a:t>Najve</a:t>
            </a:r>
            <a:r>
              <a:rPr lang="bs-Latn-BA" sz="3600" dirty="0" smtClean="0"/>
              <a:t>ći broj istraženih ležišta </a:t>
            </a:r>
            <a:r>
              <a:rPr lang="bs-Latn-BA" sz="3600" dirty="0"/>
              <a:t>NMS </a:t>
            </a:r>
            <a:r>
              <a:rPr lang="bs-Latn-BA" sz="3600" dirty="0" smtClean="0"/>
              <a:t>nalazi primjenu u građevinarstvu, krečnjaci i dolomiti sa oko 100 ležišta i nekolicina ležišta magmatskih stijena.</a:t>
            </a:r>
            <a:endParaRPr lang="en-US" sz="36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istraživanje u BiH</a:t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Zakonska regulativa III perioda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24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4200" b="1" dirty="0" smtClean="0">
                <a:cs typeface="Arial" pitchFamily="34" charset="0"/>
              </a:rPr>
              <a:t>Zakon </a:t>
            </a:r>
            <a:r>
              <a:rPr lang="hr-HR" sz="4200" b="1" dirty="0">
                <a:cs typeface="Arial" pitchFamily="34" charset="0"/>
              </a:rPr>
              <a:t>o geološkim istraživanjima  (</a:t>
            </a:r>
            <a:r>
              <a:rPr lang="hr-HR" sz="4200" dirty="0">
                <a:cs typeface="Arial" pitchFamily="34" charset="0"/>
              </a:rPr>
              <a:t>„Službeni list SR BiH“ broj:35/79 i 15/90).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4200" b="1" dirty="0" smtClean="0">
                <a:cs typeface="Arial" pitchFamily="34" charset="0"/>
              </a:rPr>
              <a:t>Zakon o jedinstvenom načinu utvrđivanja, evidentiranja i prikupljanja podataka o rezervama mineralnih sirovina i podzemnih voda i o bilansu tih rezervi </a:t>
            </a:r>
            <a:r>
              <a:rPr lang="hr-HR" sz="4200" dirty="0" smtClean="0">
                <a:cs typeface="Arial" pitchFamily="34" charset="0"/>
              </a:rPr>
              <a:t>(„Službeni list SFRJ broj53/77, 24/86 i 17/90) 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3400" dirty="0" smtClean="0">
                <a:cs typeface="Arial" pitchFamily="34" charset="0"/>
              </a:rPr>
              <a:t>Provedbeni propisi :</a:t>
            </a: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3400" dirty="0" smtClean="0">
                <a:cs typeface="Arial" pitchFamily="34" charset="0"/>
              </a:rPr>
              <a:t>Pravilnik o klasifikaciji i kategorizaciji rezervi pojedinih mineralnih sirovina i vođenju evidencije o njima ("Službeni list SFRJ", br. 53/79);  </a:t>
            </a: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3400" dirty="0" smtClean="0">
                <a:cs typeface="Arial" pitchFamily="34" charset="0"/>
              </a:rPr>
              <a:t>Pravilnik o klasifikaciji i kategorizaciji podzemnih voda i njihovoj evidenciji ("Službeni list SFRJ", br. 34/79);  </a:t>
            </a: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3400" dirty="0" smtClean="0">
                <a:cs typeface="Arial" pitchFamily="34" charset="0"/>
              </a:rPr>
              <a:t>Pravilnik o klasifikaciji i kategorizaciji rezervi nafte, kondenzata i prirodnih plinova te o vođenju njihove evidencije ("Službeni list SFRJ", br. 80/87);  </a:t>
            </a: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3400" dirty="0" smtClean="0">
                <a:cs typeface="Arial" pitchFamily="34" charset="0"/>
              </a:rPr>
              <a:t>Pravilnik o sadržini programa, projekata i elaborata geoloških istraživanja („Službeni list R BiH broj:25/85)</a:t>
            </a: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3400" dirty="0" smtClean="0">
                <a:cs typeface="Arial" pitchFamily="34" charset="0"/>
              </a:rPr>
              <a:t>Pravilnik o vođenju zbirke isprava i katastra istražnih prostora i eksploatacijskih polja („službeni list SR BiH“ broj 24/78)</a:t>
            </a: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sz="3400" dirty="0" smtClean="0">
                <a:cs typeface="Arial" pitchFamily="34" charset="0"/>
              </a:rPr>
              <a:t>Pravilnik o načinu i programu polaganja stručnog ispita radnika koji rade na poslovima geoloških istraživanja („Službeni list SR BiH“ broj:12/81)</a:t>
            </a: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sz="34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1"/>
                </a:solidFill>
                <a:cs typeface="Arial" pitchFamily="34" charset="0"/>
              </a:rPr>
              <a:t>U v o d</a:t>
            </a:r>
            <a:endParaRPr 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r-HR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r-HR" dirty="0"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800" dirty="0" smtClean="0">
                <a:cs typeface="Arial" pitchFamily="34" charset="0"/>
              </a:rPr>
              <a:t>Cilj prezentacije je prikaz geološkog nasleđa Bosne i Hercegovine do 1991. godine i stanja geoloških istraživanja u Federaciji Bosne i Hercegovine u periodu od 1991. godine do danas.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Stanje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geolo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š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kih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istra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ž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ivanja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u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od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 1991.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godine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24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smtClean="0"/>
              <a:t>Ratni i period neposredno nakon rata zabilje</a:t>
            </a:r>
            <a:r>
              <a:rPr lang="bs-Latn-BA" sz="2400" smtClean="0"/>
              <a:t>ž</a:t>
            </a:r>
            <a:r>
              <a:rPr lang="en-US" sz="2400" smtClean="0"/>
              <a:t>en je kao period </a:t>
            </a:r>
            <a:r>
              <a:rPr lang="hr-BA" sz="2400" smtClean="0"/>
              <a:t>zastoja u razvoju</a:t>
            </a:r>
            <a:r>
              <a:rPr lang="en-US" sz="2400" smtClean="0"/>
              <a:t> geolo</a:t>
            </a:r>
            <a:r>
              <a:rPr lang="bs-Latn-BA" sz="2400" smtClean="0"/>
              <a:t>š</a:t>
            </a:r>
            <a:r>
              <a:rPr lang="en-US" sz="2400" smtClean="0"/>
              <a:t>ke nauke u BiH</a:t>
            </a:r>
            <a:r>
              <a:rPr lang="bs-Latn-BA" sz="2400" smtClean="0"/>
              <a:t>. </a:t>
            </a:r>
            <a:endParaRPr lang="en-US" sz="2400" smtClean="0"/>
          </a:p>
          <a:p>
            <a:pPr algn="just"/>
            <a:r>
              <a:rPr lang="en-US" sz="2400" smtClean="0"/>
              <a:t>Slo</a:t>
            </a:r>
            <a:r>
              <a:rPr lang="bs-Latn-BA" sz="2400" smtClean="0"/>
              <a:t>ž</a:t>
            </a:r>
            <a:r>
              <a:rPr lang="en-US" sz="2400" smtClean="0"/>
              <a:t>ena politi</a:t>
            </a:r>
            <a:r>
              <a:rPr lang="bs-Latn-BA" sz="2400" smtClean="0"/>
              <a:t>čka situacija nakon obustave rata, podjela BiH na entitete,</a:t>
            </a:r>
            <a:r>
              <a:rPr lang="hr-BA" sz="2400" smtClean="0"/>
              <a:t> n</a:t>
            </a:r>
            <a:r>
              <a:rPr lang="en-US" sz="2400" smtClean="0"/>
              <a:t>epostojanje zajedni</a:t>
            </a:r>
            <a:r>
              <a:rPr lang="bs-Latn-BA" sz="2400" smtClean="0"/>
              <a:t>čkog nacionalnog „sluha“ za razvoj geološke nauke, koji bi rezultirao izradom zakonske regulative i strategiju razvoja  na državnom nivou, u mnogome otežava planiranje fundamentalnih istraživanja, realizaciju planiranih projekata izrade  geoloških karata BiH, kao i učešće BiH u značajnim međunarodnim projektima.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Stanje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geolo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š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kih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istra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ž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ivanja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u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od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 1991.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godine</a:t>
            </a:r>
            <a:endParaRPr lang="en-US" sz="2400" dirty="0">
              <a:solidFill>
                <a:schemeClr val="tx2">
                  <a:satMod val="130000"/>
                </a:schemeClr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3800" dirty="0" smtClean="0"/>
              <a:t>Projekat </a:t>
            </a:r>
            <a:r>
              <a:rPr lang="bs-Latn-BA" sz="3800" dirty="0"/>
              <a:t>izrade </a:t>
            </a:r>
            <a:r>
              <a:rPr lang="bs-Latn-BA" sz="3800" b="1" dirty="0"/>
              <a:t>Osnovne inženjersko-geološke karte Bosne i Hercegovine 1:100.000 i Osnovne hidrogeološke karte Bosne i Hercegovine 1:100. </a:t>
            </a:r>
            <a:r>
              <a:rPr lang="bs-Latn-BA" sz="3800" b="1" dirty="0" smtClean="0"/>
              <a:t>000</a:t>
            </a:r>
            <a:r>
              <a:rPr lang="bs-Latn-BA" sz="3800" dirty="0" smtClean="0"/>
              <a:t> </a:t>
            </a:r>
            <a:r>
              <a:rPr lang="hr-BA" sz="3800" dirty="0" smtClean="0"/>
              <a:t>j</a:t>
            </a:r>
            <a:r>
              <a:rPr lang="en-US" sz="3800" dirty="0" err="1" smtClean="0"/>
              <a:t>edini</a:t>
            </a:r>
            <a:r>
              <a:rPr lang="en-US" sz="3800" dirty="0" smtClean="0"/>
              <a:t> </a:t>
            </a:r>
            <a:r>
              <a:rPr lang="bs-Latn-BA" sz="3800" dirty="0" smtClean="0"/>
              <a:t>je </a:t>
            </a:r>
            <a:r>
              <a:rPr lang="en-US" sz="3800" dirty="0" err="1" smtClean="0"/>
              <a:t>zajedni</a:t>
            </a:r>
            <a:r>
              <a:rPr lang="bs-Latn-BA" sz="3800" dirty="0" smtClean="0"/>
              <a:t>čki projekat na državnom nivou koji je  pokrenut je strane Ministarstva civilnih poslova BiH</a:t>
            </a:r>
            <a:r>
              <a:rPr lang="bs-Latn-BA" sz="3800" dirty="0"/>
              <a:t> </a:t>
            </a:r>
            <a:r>
              <a:rPr lang="bs-Latn-BA" sz="3800" dirty="0" smtClean="0"/>
              <a:t>u 2005. godini.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3800" dirty="0"/>
              <a:t>U</a:t>
            </a:r>
            <a:r>
              <a:rPr lang="bs-Latn-BA" sz="3800" dirty="0" smtClean="0"/>
              <a:t> toku 2006. godine urađeni su i revidovani Programi za izradu OIGK i OHK.</a:t>
            </a:r>
            <a:endParaRPr lang="en-US" sz="3800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800" dirty="0" err="1" smtClean="0"/>
              <a:t>Daljne</a:t>
            </a:r>
            <a:r>
              <a:rPr lang="en-US" sz="3800" dirty="0" smtClean="0"/>
              <a:t> </a:t>
            </a:r>
            <a:r>
              <a:rPr lang="en-US" sz="3800" dirty="0" err="1" smtClean="0"/>
              <a:t>aktivnosti</a:t>
            </a:r>
            <a:r>
              <a:rPr lang="en-US" sz="3800" dirty="0" smtClean="0"/>
              <a:t> </a:t>
            </a:r>
            <a:r>
              <a:rPr lang="en-US" sz="3800" dirty="0" err="1" smtClean="0"/>
              <a:t>na</a:t>
            </a:r>
            <a:r>
              <a:rPr lang="en-US" sz="3800" dirty="0" smtClean="0"/>
              <a:t> </a:t>
            </a:r>
            <a:r>
              <a:rPr lang="en-US" sz="3800" dirty="0" err="1" smtClean="0"/>
              <a:t>realizaciji</a:t>
            </a:r>
            <a:r>
              <a:rPr lang="en-US" sz="3800" dirty="0" smtClean="0"/>
              <a:t> </a:t>
            </a:r>
            <a:r>
              <a:rPr lang="en-US" sz="3800" dirty="0" err="1" smtClean="0"/>
              <a:t>ovog</a:t>
            </a:r>
            <a:r>
              <a:rPr lang="en-US" sz="3800" dirty="0" smtClean="0"/>
              <a:t> </a:t>
            </a:r>
            <a:r>
              <a:rPr lang="en-US" sz="3800" dirty="0" err="1" smtClean="0"/>
              <a:t>veoma</a:t>
            </a:r>
            <a:r>
              <a:rPr lang="en-US" sz="3800" dirty="0" smtClean="0"/>
              <a:t> </a:t>
            </a:r>
            <a:r>
              <a:rPr lang="en-US" sz="3800" dirty="0" err="1" smtClean="0"/>
              <a:t>zana</a:t>
            </a:r>
            <a:r>
              <a:rPr lang="bs-Latn-BA" sz="3800" dirty="0" smtClean="0"/>
              <a:t>čajnog projekta za BiH obustavljene su, tako da do izrade Uputstva OIGK i OHK nije nikad ni došlo.</a:t>
            </a:r>
            <a:endParaRPr lang="en-US" sz="3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sz="38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 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Stanje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geolo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š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kih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istra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ž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ivanja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u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od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 1991.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godine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Udruženje geologa BiH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tx2">
                    <a:satMod val="130000"/>
                  </a:schemeClr>
                </a:solidFill>
                <a:cs typeface="Arial" pitchFamily="34" charset="0"/>
              </a:rPr>
            </a:br>
            <a:endParaRPr lang="en-US" sz="2400" dirty="0">
              <a:solidFill>
                <a:schemeClr val="tx2">
                  <a:satMod val="130000"/>
                </a:schemeClr>
              </a:solidFill>
              <a:cs typeface="Arial" pitchFamily="34" charset="0"/>
            </a:endParaRP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smtClean="0"/>
              <a:t>Zajedni</a:t>
            </a:r>
            <a:r>
              <a:rPr lang="bs-Latn-BA" sz="2400" smtClean="0"/>
              <a:t>čkim radom geologa BiH 2004. godine formirano je „Udruženje geologa BiH“.</a:t>
            </a:r>
          </a:p>
          <a:p>
            <a:pPr algn="just"/>
            <a:r>
              <a:rPr lang="bs-Latn-BA" sz="2400" smtClean="0"/>
              <a:t> Osnivačkoj skupštini je prisustvovalo je 62 geologa iz BiH.  </a:t>
            </a:r>
            <a:endParaRPr lang="en-US" sz="2400" smtClean="0"/>
          </a:p>
          <a:p>
            <a:pPr algn="just"/>
            <a:r>
              <a:rPr lang="hr-HR" sz="2400" smtClean="0"/>
              <a:t>Od osnivanja Udruženje je organizovalo  tri savjetovanja sa međunarodnim učešćem 2004.,2006. i 2008. godine</a:t>
            </a:r>
          </a:p>
          <a:p>
            <a:pPr algn="just"/>
            <a:r>
              <a:rPr lang="pt-BR" sz="2400" smtClean="0">
                <a:ea typeface="Times New Roman" pitchFamily="18" charset="0"/>
                <a:cs typeface="Arial" charset="0"/>
              </a:rPr>
              <a:t>Od 2004. godine Udru</a:t>
            </a:r>
            <a:r>
              <a:rPr lang="hr-HR" sz="2400" smtClean="0">
                <a:ea typeface="Times New Roman" pitchFamily="18" charset="0"/>
                <a:cs typeface="Arial" charset="0"/>
              </a:rPr>
              <a:t>ženje</a:t>
            </a:r>
            <a:r>
              <a:rPr lang="pt-BR" sz="2400" smtClean="0">
                <a:ea typeface="Times New Roman" pitchFamily="18" charset="0"/>
                <a:cs typeface="Arial" charset="0"/>
              </a:rPr>
              <a:t> geologa BiH je 166</a:t>
            </a:r>
            <a:r>
              <a:rPr lang="hr-BA" sz="2400" smtClean="0">
                <a:ea typeface="Times New Roman" pitchFamily="18" charset="0"/>
                <a:cs typeface="Arial" charset="0"/>
              </a:rPr>
              <a:t>.</a:t>
            </a:r>
            <a:r>
              <a:rPr lang="pt-BR" sz="2400" smtClean="0">
                <a:ea typeface="Times New Roman" pitchFamily="18" charset="0"/>
                <a:cs typeface="Arial" charset="0"/>
              </a:rPr>
              <a:t> </a:t>
            </a:r>
            <a:r>
              <a:rPr lang="en-US" sz="2400" smtClean="0">
                <a:ea typeface="Times New Roman" pitchFamily="18" charset="0"/>
                <a:cs typeface="Arial" charset="0"/>
              </a:rPr>
              <a:t>članica Internacionalne unije geoloških nauka (IUGS).</a:t>
            </a:r>
            <a:endParaRPr lang="en-US" sz="3600" smtClean="0"/>
          </a:p>
          <a:p>
            <a:endParaRPr lang="hr-HR" sz="2400" smtClean="0"/>
          </a:p>
          <a:p>
            <a:pPr>
              <a:buFont typeface="Wingdings 2" pitchFamily="18" charset="2"/>
              <a:buNone/>
            </a:pPr>
            <a:endParaRPr lang="hr-HR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2400" b="1" dirty="0" smtClean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Stanje geoloških istraživanja u Federaciji</a:t>
            </a:r>
            <a:r>
              <a:rPr lang="hr-BA" dirty="0" smtClean="0"/>
              <a:t> BiH</a:t>
            </a:r>
            <a:r>
              <a:rPr lang="pt-BR" dirty="0" smtClean="0"/>
              <a:t>  može se sagledati u dva perioda: </a:t>
            </a:r>
            <a:endParaRPr lang="hr-H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	</a:t>
            </a:r>
            <a:r>
              <a:rPr lang="pt-BR" dirty="0" smtClean="0"/>
              <a:t>I period od 1991.  do 2005. godine i </a:t>
            </a:r>
            <a:endParaRPr lang="hr-H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	II </a:t>
            </a:r>
            <a:r>
              <a:rPr lang="pt-BR" dirty="0" smtClean="0"/>
              <a:t>period od 2005. godine do danas.</a:t>
            </a:r>
            <a:endParaRPr lang="hr-HR" dirty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hr-HR" b="1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/>
              <a:t>I period:   1991. godine do 2005. godine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Ratni period</a:t>
            </a:r>
            <a:endParaRPr lang="en-US" b="1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Geolo</a:t>
            </a:r>
            <a:r>
              <a:rPr lang="bs-Latn-BA" dirty="0" smtClean="0"/>
              <a:t>š</a:t>
            </a:r>
            <a:r>
              <a:rPr lang="en-US" dirty="0" smtClean="0"/>
              <a:t>ka </a:t>
            </a:r>
            <a:r>
              <a:rPr lang="en-US" dirty="0" err="1" smtClean="0"/>
              <a:t>istra</a:t>
            </a:r>
            <a:r>
              <a:rPr lang="bs-Latn-BA" dirty="0" smtClean="0"/>
              <a:t>ž</a:t>
            </a:r>
            <a:r>
              <a:rPr lang="en-US" dirty="0" err="1" smtClean="0"/>
              <a:t>ivanja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zahvata</a:t>
            </a:r>
            <a:r>
              <a:rPr lang="en-US" dirty="0" smtClean="0"/>
              <a:t> FB</a:t>
            </a:r>
            <a:r>
              <a:rPr lang="hr-HR" dirty="0" smtClean="0"/>
              <a:t>i</a:t>
            </a:r>
            <a:r>
              <a:rPr lang="en-US" dirty="0" smtClean="0"/>
              <a:t>H </a:t>
            </a:r>
            <a:r>
              <a:rPr lang="en-US" dirty="0" err="1" smtClean="0"/>
              <a:t>svedena</a:t>
            </a:r>
            <a:r>
              <a:rPr lang="en-US" dirty="0" smtClean="0"/>
              <a:t> </a:t>
            </a:r>
            <a:r>
              <a:rPr lang="hr-HR" dirty="0" smtClean="0"/>
              <a:t>su </a:t>
            </a:r>
            <a:r>
              <a:rPr lang="en-US" dirty="0" err="1" smtClean="0"/>
              <a:t>na</a:t>
            </a:r>
            <a:r>
              <a:rPr lang="en-US" dirty="0" smtClean="0"/>
              <a:t> minimum</a:t>
            </a:r>
            <a:r>
              <a:rPr lang="bs-Latn-BA" dirty="0" smtClean="0"/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Veliku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bs-Latn-BA" dirty="0"/>
              <a:t>stručni geološki kadar </a:t>
            </a:r>
            <a:r>
              <a:rPr lang="bs-Latn-BA" dirty="0" smtClean="0"/>
              <a:t> imao je u obezbjeđenju dovoljnih </a:t>
            </a:r>
            <a:r>
              <a:rPr lang="bs-Latn-BA" dirty="0"/>
              <a:t>količina </a:t>
            </a:r>
            <a:r>
              <a:rPr lang="bs-Latn-BA" dirty="0" smtClean="0"/>
              <a:t>uglja, alternativnih izvora vodosnadbijevanja za mnoge gradove i  sanacije klizišta koja su aktivirana ratnim djelovanjem i nekontrolisanom sječom rastinja.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bs-Latn-BA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Zakonska regulativa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1800" smtClean="0"/>
              <a:t>U ratnom periodu doneseni su slijedeći zakoni:</a:t>
            </a:r>
          </a:p>
          <a:p>
            <a:pPr algn="just">
              <a:buFont typeface="Wingdings 2" pitchFamily="18" charset="2"/>
              <a:buNone/>
            </a:pPr>
            <a:r>
              <a:rPr lang="hr-HR" sz="1800" smtClean="0"/>
              <a:t>    </a:t>
            </a:r>
            <a:r>
              <a:rPr lang="bs-Latn-BA" sz="1800" b="1" smtClean="0"/>
              <a:t>Zakon o geološkim istraživanjima </a:t>
            </a:r>
            <a:r>
              <a:rPr lang="bs-Latn-BA" sz="1800" smtClean="0"/>
              <a:t>(„Sl.list R BiH“ broj:3/93 i 13/94) </a:t>
            </a:r>
          </a:p>
          <a:p>
            <a:pPr algn="just">
              <a:buFont typeface="Wingdings 2" pitchFamily="18" charset="2"/>
              <a:buNone/>
            </a:pPr>
            <a:r>
              <a:rPr lang="bs-Latn-BA" sz="1800" smtClean="0"/>
              <a:t>    </a:t>
            </a:r>
            <a:r>
              <a:rPr lang="bs-Latn-BA" sz="1800" b="1" smtClean="0"/>
              <a:t>Zakon o jedinstvenom načinu utvrđivanja, evidentiranja i prikupljanja podataka o rezervama mineralnih sirovina i podzemnih voda i o bilansu tih rezervi </a:t>
            </a:r>
            <a:r>
              <a:rPr lang="bs-Latn-BA" sz="1800" smtClean="0"/>
              <a:t>("Sl. list RBiH", br. 8/93 i 13/94 ). </a:t>
            </a:r>
            <a:endParaRPr lang="hr-BA" sz="1800" smtClean="0"/>
          </a:p>
          <a:p>
            <a:pPr algn="just">
              <a:buFont typeface="Wingdings 2" pitchFamily="18" charset="2"/>
              <a:buNone/>
            </a:pPr>
            <a:r>
              <a:rPr lang="en-US" sz="1800" smtClean="0"/>
              <a:t>Nakon dono</a:t>
            </a:r>
            <a:r>
              <a:rPr lang="bs-Latn-BA" sz="1800" smtClean="0"/>
              <a:t>š</a:t>
            </a:r>
            <a:r>
              <a:rPr lang="en-US" sz="1800" smtClean="0"/>
              <a:t>enja </a:t>
            </a:r>
            <a:r>
              <a:rPr lang="hr-BA" sz="1800" smtClean="0"/>
              <a:t>zakona </a:t>
            </a:r>
            <a:r>
              <a:rPr lang="hr-HR" sz="1800" smtClean="0"/>
              <a:t>do</a:t>
            </a:r>
            <a:r>
              <a:rPr lang="bs-Latn-BA" sz="1800" smtClean="0"/>
              <a:t>nesena su slijedeća tri pravilnika:</a:t>
            </a:r>
            <a:endParaRPr lang="en-US" sz="1800" smtClean="0"/>
          </a:p>
          <a:p>
            <a:pPr algn="just">
              <a:buFont typeface="Wingdings" pitchFamily="2" charset="2"/>
              <a:buChar char="v"/>
            </a:pPr>
            <a:r>
              <a:rPr lang="en-US" sz="1800" smtClean="0"/>
              <a:t>Pravilnik o na</a:t>
            </a:r>
            <a:r>
              <a:rPr lang="bs-Latn-BA" sz="1800" smtClean="0"/>
              <a:t>činu i programu polaganja stručnog ispita radnika geološke struke ("Službeni list RBiH", br. 16/93 i 13/94);  </a:t>
            </a:r>
            <a:endParaRPr lang="en-US" sz="1800" smtClean="0"/>
          </a:p>
          <a:p>
            <a:pPr algn="just">
              <a:buFont typeface="Wingdings" pitchFamily="2" charset="2"/>
              <a:buChar char="v"/>
            </a:pPr>
            <a:r>
              <a:rPr lang="it-IT" sz="1800" smtClean="0"/>
              <a:t>Pravilnik o sadržini programa, projekata i elaborata geoloških istraživanja ("Službeni list RBiH", br. 16/93 i 13/94) i  </a:t>
            </a:r>
            <a:endParaRPr lang="en-US" sz="1800" smtClean="0"/>
          </a:p>
          <a:p>
            <a:pPr algn="just">
              <a:buFont typeface="Wingdings" pitchFamily="2" charset="2"/>
              <a:buChar char="v"/>
            </a:pPr>
            <a:r>
              <a:rPr lang="it-IT" sz="1800" smtClean="0"/>
              <a:t>Pravilnik o vo</a:t>
            </a:r>
            <a:r>
              <a:rPr lang="bs-Latn-BA" sz="1800" smtClean="0"/>
              <a:t>đenju zbirke isprava i katastra istražnih prostora i eksploatacijskih polja ("Službeni list RBiH", br. 16/93 i 13/94).  </a:t>
            </a:r>
            <a:endParaRPr lang="en-US" sz="1800" smtClean="0"/>
          </a:p>
          <a:p>
            <a:pPr algn="just"/>
            <a:r>
              <a:rPr lang="bs-Latn-BA" sz="1800" smtClean="0"/>
              <a:t>Ostali pravilnici preuzeti su iz SFRJ.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Nau</a:t>
            </a:r>
            <a:r>
              <a:rPr lang="bs-Latn-BA" sz="2400" b="1" dirty="0" smtClean="0">
                <a:solidFill>
                  <a:schemeClr val="accent6"/>
                </a:solidFill>
                <a:cs typeface="Arial" pitchFamily="34" charset="0"/>
              </a:rPr>
              <a:t>čno istraživačka djelatnost u poslijeratnom periodu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smtClean="0"/>
              <a:t>Razvoj geolo</a:t>
            </a:r>
            <a:r>
              <a:rPr lang="bs-Latn-BA" sz="2000" smtClean="0"/>
              <a:t>š</a:t>
            </a:r>
            <a:r>
              <a:rPr lang="en-US" sz="2000" smtClean="0"/>
              <a:t>ke nau</a:t>
            </a:r>
            <a:r>
              <a:rPr lang="bs-Latn-BA" sz="2000" smtClean="0"/>
              <a:t>čne i stručne misli u ovom periodu više se ogledala u nastojanju pojedinaca uposlenih u stručnim i naučnim institucijama da ponovo ožive i nastave sa razvojem geološke djelatnosti.</a:t>
            </a:r>
            <a:endParaRPr lang="en-US" sz="2000" smtClean="0"/>
          </a:p>
          <a:p>
            <a:pPr algn="just"/>
            <a:r>
              <a:rPr lang="en-US" sz="2000" smtClean="0"/>
              <a:t>U periodu nakon rata malobrojan kadar geolo</a:t>
            </a:r>
            <a:r>
              <a:rPr lang="bs-Latn-BA" sz="2000" smtClean="0"/>
              <a:t>š</a:t>
            </a:r>
            <a:r>
              <a:rPr lang="en-US" sz="2000" smtClean="0"/>
              <a:t>ke struke</a:t>
            </a:r>
            <a:r>
              <a:rPr lang="bs-Latn-BA" sz="2000" smtClean="0"/>
              <a:t>  </a:t>
            </a:r>
            <a:r>
              <a:rPr lang="en-US" sz="2000" smtClean="0"/>
              <a:t>poku</a:t>
            </a:r>
            <a:r>
              <a:rPr lang="bs-Latn-BA" sz="2000" smtClean="0"/>
              <a:t>š</a:t>
            </a:r>
            <a:r>
              <a:rPr lang="en-US" sz="2000" smtClean="0"/>
              <a:t>avao je ukazati na zna</a:t>
            </a:r>
            <a:r>
              <a:rPr lang="bs-Latn-BA" sz="2000" smtClean="0"/>
              <a:t>čaj bogatog geološkog nasleđa i ulogu geološke nauke u stvaranju stabilnih uslova za razvoj uništene privrede, upravljanju mineralnim sirovinama, gospodarenju zemljišta i podzemnih voda kao i u stvaranju preduslova za uspješno funkcionisanju društva u cjelini.</a:t>
            </a:r>
            <a:endParaRPr lang="en-US" sz="2000" smtClean="0"/>
          </a:p>
          <a:p>
            <a:pPr algn="just"/>
            <a:r>
              <a:rPr lang="en-US" sz="2000" smtClean="0"/>
              <a:t>Nerije</a:t>
            </a:r>
            <a:r>
              <a:rPr lang="bs-Latn-BA" sz="2000" smtClean="0"/>
              <a:t>š</a:t>
            </a:r>
            <a:r>
              <a:rPr lang="en-US" sz="2000" smtClean="0"/>
              <a:t>en izvor finansiranja fundamentalnih i ostalih istra</a:t>
            </a:r>
            <a:r>
              <a:rPr lang="bs-Latn-BA" sz="2000" smtClean="0"/>
              <a:t>ž</a:t>
            </a:r>
            <a:r>
              <a:rPr lang="en-US" sz="2000" smtClean="0"/>
              <a:t>ivanja od interesa za federaciju i kantone izazvao je zastoj u razvoju geolo</a:t>
            </a:r>
            <a:r>
              <a:rPr lang="bs-Latn-BA" sz="2000" smtClean="0"/>
              <a:t>š</a:t>
            </a:r>
            <a:r>
              <a:rPr lang="en-US" sz="2000" smtClean="0"/>
              <a:t>kih </a:t>
            </a:r>
            <a:r>
              <a:rPr lang="hr-BA" sz="2000" smtClean="0"/>
              <a:t>saznanja </a:t>
            </a:r>
            <a:r>
              <a:rPr lang="en-US" sz="2000" smtClean="0"/>
              <a:t>u ovom periodu</a:t>
            </a:r>
            <a:r>
              <a:rPr lang="bs-Latn-BA" sz="2000" smtClean="0"/>
              <a:t>.</a:t>
            </a:r>
            <a:endParaRPr lang="en-US" sz="2000" smtClean="0"/>
          </a:p>
          <a:p>
            <a:pPr>
              <a:buFont typeface="Wingdings 2" pitchFamily="18" charset="2"/>
              <a:buNone/>
            </a:pPr>
            <a:r>
              <a:rPr lang="bs-Latn-BA" sz="2000" smtClean="0"/>
              <a:t>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/>
                </a:solidFill>
                <a:latin typeface="+mn-lt"/>
                <a:cs typeface="Arial" pitchFamily="34" charset="0"/>
              </a:rPr>
              <a:t>Stanje geoloških istraživanja u Federaciji BiH</a:t>
            </a:r>
            <a:r>
              <a:rPr lang="hr-HR" sz="2400" b="1" dirty="0">
                <a:solidFill>
                  <a:schemeClr val="accent6"/>
                </a:solidFill>
                <a:latin typeface="+mn-lt"/>
                <a:cs typeface="Arial" pitchFamily="34" charset="0"/>
              </a:rPr>
              <a:t/>
            </a:r>
            <a:br>
              <a:rPr lang="hr-HR" sz="2400" b="1" dirty="0">
                <a:solidFill>
                  <a:schemeClr val="accent6"/>
                </a:solidFill>
                <a:latin typeface="+mn-lt"/>
                <a:cs typeface="Arial" pitchFamily="34" charset="0"/>
              </a:rPr>
            </a:br>
            <a:r>
              <a:rPr lang="pt-BR" sz="2400" b="1" dirty="0">
                <a:solidFill>
                  <a:schemeClr val="accent6"/>
                </a:solidFill>
                <a:latin typeface="+mn-lt"/>
                <a:cs typeface="Arial" pitchFamily="34" charset="0"/>
              </a:rPr>
              <a:t>Nau</a:t>
            </a:r>
            <a:r>
              <a:rPr lang="bs-Latn-BA" sz="2400" b="1" dirty="0">
                <a:solidFill>
                  <a:schemeClr val="accent6"/>
                </a:solidFill>
                <a:latin typeface="+mn-lt"/>
                <a:cs typeface="Arial" pitchFamily="34" charset="0"/>
              </a:rPr>
              <a:t>čno istraživačka djelatnost </a:t>
            </a:r>
            <a:r>
              <a:rPr lang="bs-Latn-BA" sz="2400" b="1" dirty="0" smtClean="0">
                <a:solidFill>
                  <a:schemeClr val="accent6"/>
                </a:solidFill>
                <a:latin typeface="+mn-lt"/>
                <a:cs typeface="Arial" pitchFamily="34" charset="0"/>
              </a:rPr>
              <a:t>u poslijeratnom </a:t>
            </a:r>
            <a:r>
              <a:rPr lang="bs-Latn-BA" sz="2400" b="1" dirty="0">
                <a:solidFill>
                  <a:schemeClr val="accent6"/>
                </a:solidFill>
                <a:latin typeface="+mn-lt"/>
                <a:cs typeface="Arial" pitchFamily="34" charset="0"/>
              </a:rPr>
              <a:t>periodu</a:t>
            </a:r>
            <a:r>
              <a:rPr lang="en-US" sz="2400" dirty="0">
                <a:solidFill>
                  <a:schemeClr val="tx2">
                    <a:satMod val="130000"/>
                  </a:schemeClr>
                </a:solidFill>
                <a:latin typeface="+mn-lt"/>
              </a:rPr>
              <a:t/>
            </a:r>
            <a:br>
              <a:rPr lang="en-US" sz="2400" dirty="0">
                <a:solidFill>
                  <a:schemeClr val="tx2">
                    <a:satMod val="130000"/>
                  </a:schemeClr>
                </a:solidFill>
                <a:latin typeface="+mn-lt"/>
              </a:rPr>
            </a:br>
            <a:endParaRPr lang="hr-BA" sz="2400" dirty="0">
              <a:solidFill>
                <a:schemeClr val="tx2">
                  <a:satMod val="13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bs-Latn-BA" sz="2400" b="1" dirty="0" smtClean="0"/>
              <a:t>Projekti koji obilježavaju ovaj period: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bs-Latn-BA" sz="2400" b="1" dirty="0" smtClean="0"/>
              <a:t>Geološke </a:t>
            </a:r>
            <a:r>
              <a:rPr lang="bs-Latn-BA" sz="2400" b="1" dirty="0"/>
              <a:t>karte Bosne i Hercegovine 1:300 000 </a:t>
            </a:r>
            <a:r>
              <a:rPr lang="bs-Latn-BA" sz="2400" dirty="0"/>
              <a:t>(2003) (S.Čičić)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2400" dirty="0" smtClean="0"/>
              <a:t>Prva </a:t>
            </a:r>
            <a:r>
              <a:rPr lang="bs-Latn-BA" sz="2400" dirty="0"/>
              <a:t>cjelovita karta BiH ove razmjere kojom su obuhvaćeni svi važni podaci Osnovne geološke karte 1:100 000 </a:t>
            </a:r>
            <a:r>
              <a:rPr lang="bs-Latn-BA" sz="2400" dirty="0" smtClean="0"/>
              <a:t>.</a:t>
            </a:r>
          </a:p>
          <a:p>
            <a:pPr marL="82296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bs-Latn-BA" sz="2400" b="1" dirty="0" smtClean="0"/>
              <a:t>Seizmotektonska karta 1:200 000 </a:t>
            </a:r>
            <a:r>
              <a:rPr lang="bs-Latn-BA" sz="2400" dirty="0" smtClean="0"/>
              <a:t>(2004) Zavod za geologiju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2400" dirty="0" smtClean="0"/>
              <a:t>Karta daje prikaz seizmotektonskih informacija za prostor BiH, sa rasporedom izvora seizmičke energije vezanih za seizmogene zone, blokove i strukture, kao i njihov najveći mogući energetski potencijal.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r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Geološka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istraživanja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minerlanih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accent6"/>
                </a:solidFill>
                <a:cs typeface="Arial" pitchFamily="34" charset="0"/>
              </a:rPr>
              <a:t>sirovina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u poslijeratnom periodu</a:t>
            </a:r>
            <a:endParaRPr lang="en-US" sz="2400" b="1" dirty="0" smtClean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BA" sz="2900" dirty="0">
                <a:cs typeface="Arial" pitchFamily="34" charset="0"/>
              </a:rPr>
              <a:t>G</a:t>
            </a:r>
            <a:r>
              <a:rPr lang="en-US" sz="2900" dirty="0" err="1" smtClean="0">
                <a:cs typeface="Arial" pitchFamily="34" charset="0"/>
              </a:rPr>
              <a:t>eološka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istraživanja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hr-BA" sz="2900" dirty="0" smtClean="0">
                <a:cs typeface="Arial" pitchFamily="34" charset="0"/>
              </a:rPr>
              <a:t>min.sir. </a:t>
            </a:r>
            <a:r>
              <a:rPr lang="en-US" sz="2900" dirty="0" err="1" smtClean="0">
                <a:cs typeface="Arial" pitchFamily="34" charset="0"/>
              </a:rPr>
              <a:t>ograni</a:t>
            </a:r>
            <a:r>
              <a:rPr lang="bs-Latn-BA" sz="2900" dirty="0" smtClean="0">
                <a:cs typeface="Arial" pitchFamily="34" charset="0"/>
              </a:rPr>
              <a:t>čena su na detaljna istraživanja za potrebe utvrđivanja količine i kvaliteta nemetaličnih mineralnih sirovina finansirana su od strane zainteresovanih privrednih društava.</a:t>
            </a:r>
            <a:endParaRPr lang="en-US" sz="29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2900" dirty="0" smtClean="0">
                <a:cs typeface="Arial" pitchFamily="34" charset="0"/>
              </a:rPr>
              <a:t>Potražnja tehničkog građevinskog i ukrasnog kamena rezultiralo je otvaranjem velikog broja kamenoloma  bez utvrđenog programa upravljanja od strane opštinskih i kantonalnih organa uprave.</a:t>
            </a:r>
            <a:endParaRPr lang="en-US" sz="29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dirty="0" err="1" smtClean="0">
                <a:cs typeface="Arial" pitchFamily="34" charset="0"/>
              </a:rPr>
              <a:t>Stihijski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pristup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istra</a:t>
            </a:r>
            <a:r>
              <a:rPr lang="bs-Latn-BA" sz="2900" dirty="0" smtClean="0">
                <a:cs typeface="Arial" pitchFamily="34" charset="0"/>
              </a:rPr>
              <a:t>ž</a:t>
            </a:r>
            <a:r>
              <a:rPr lang="en-US" sz="2900" dirty="0" err="1" smtClean="0">
                <a:cs typeface="Arial" pitchFamily="34" charset="0"/>
              </a:rPr>
              <a:t>ivanju</a:t>
            </a:r>
            <a:r>
              <a:rPr lang="en-US" sz="2900" dirty="0" smtClean="0">
                <a:cs typeface="Arial" pitchFamily="34" charset="0"/>
              </a:rPr>
              <a:t> NMS </a:t>
            </a:r>
            <a:r>
              <a:rPr lang="en-US" sz="2900" dirty="0" err="1" smtClean="0">
                <a:cs typeface="Arial" pitchFamily="34" charset="0"/>
              </a:rPr>
              <a:t>rezultirao</a:t>
            </a:r>
            <a:r>
              <a:rPr lang="en-US" sz="2900" dirty="0" smtClean="0">
                <a:cs typeface="Arial" pitchFamily="34" charset="0"/>
              </a:rPr>
              <a:t> je </a:t>
            </a:r>
            <a:r>
              <a:rPr lang="en-US" sz="2900" dirty="0" err="1" smtClean="0">
                <a:cs typeface="Arial" pitchFamily="34" charset="0"/>
              </a:rPr>
              <a:t>neravnomjerno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i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nesvrsishodno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raspore</a:t>
            </a:r>
            <a:r>
              <a:rPr lang="bs-Latn-BA" sz="2900" dirty="0" smtClean="0">
                <a:cs typeface="Arial" pitchFamily="34" charset="0"/>
              </a:rPr>
              <a:t>đena istražena ležišta u kojima u potpunosti nije definisana mineralna sirovina i mogućnost njenog plasmana.</a:t>
            </a:r>
            <a:endParaRPr lang="en-US" sz="29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dirty="0" err="1" smtClean="0">
                <a:cs typeface="Arial" pitchFamily="34" charset="0"/>
              </a:rPr>
              <a:t>Geolo</a:t>
            </a:r>
            <a:r>
              <a:rPr lang="bs-Latn-BA" sz="2900" dirty="0" smtClean="0">
                <a:cs typeface="Arial" pitchFamily="34" charset="0"/>
              </a:rPr>
              <a:t>š</a:t>
            </a:r>
            <a:r>
              <a:rPr lang="en-US" sz="2900" dirty="0" smtClean="0">
                <a:cs typeface="Arial" pitchFamily="34" charset="0"/>
              </a:rPr>
              <a:t>ka </a:t>
            </a:r>
            <a:r>
              <a:rPr lang="en-US" sz="2900" dirty="0" err="1" smtClean="0">
                <a:cs typeface="Arial" pitchFamily="34" charset="0"/>
              </a:rPr>
              <a:t>istra</a:t>
            </a:r>
            <a:r>
              <a:rPr lang="bs-Latn-BA" sz="2900" dirty="0" smtClean="0">
                <a:cs typeface="Arial" pitchFamily="34" charset="0"/>
              </a:rPr>
              <a:t>ž</a:t>
            </a:r>
            <a:r>
              <a:rPr lang="en-US" sz="2900" dirty="0" err="1" smtClean="0">
                <a:cs typeface="Arial" pitchFamily="34" charset="0"/>
              </a:rPr>
              <a:t>ivanja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energetskih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mineralnih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sirovina</a:t>
            </a:r>
            <a:r>
              <a:rPr lang="en-US" sz="2900" dirty="0" smtClean="0">
                <a:cs typeface="Arial" pitchFamily="34" charset="0"/>
              </a:rPr>
              <a:t> </a:t>
            </a:r>
            <a:r>
              <a:rPr lang="en-US" sz="2900" dirty="0" err="1" smtClean="0">
                <a:cs typeface="Arial" pitchFamily="34" charset="0"/>
              </a:rPr>
              <a:t>ograni</a:t>
            </a:r>
            <a:r>
              <a:rPr lang="bs-Latn-BA" sz="2900" dirty="0" smtClean="0">
                <a:cs typeface="Arial" pitchFamily="34" charset="0"/>
              </a:rPr>
              <a:t>čena su na istraživanje uglja u aktivnim rudnicima, u cilju obezbjeđenja sirovinske osnove za narednih sedam do deset godina.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bs-Latn-BA" sz="2900" dirty="0" smtClean="0">
                <a:cs typeface="Arial" pitchFamily="34" charset="0"/>
              </a:rPr>
              <a:t>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7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7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pt-BR" sz="27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en-US" sz="4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4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en-US" sz="2700" b="1" dirty="0" smtClean="0">
                <a:solidFill>
                  <a:schemeClr val="accent6"/>
                </a:solidFill>
                <a:latin typeface="+mn-lt"/>
                <a:cs typeface="Arial" pitchFamily="34" charset="0"/>
              </a:rPr>
              <a:t>II period</a:t>
            </a:r>
            <a:r>
              <a:rPr lang="bs-Latn-BA" sz="2700" b="1" dirty="0" smtClean="0">
                <a:solidFill>
                  <a:schemeClr val="accent6"/>
                </a:solidFill>
                <a:latin typeface="+mn-lt"/>
                <a:cs typeface="Arial" pitchFamily="34" charset="0"/>
              </a:rPr>
              <a:t> 2005 </a:t>
            </a:r>
            <a:r>
              <a:rPr lang="en-US" sz="2700" b="1" dirty="0" smtClean="0">
                <a:solidFill>
                  <a:schemeClr val="accent6"/>
                </a:solidFill>
                <a:latin typeface="+mn-lt"/>
                <a:cs typeface="Arial" pitchFamily="34" charset="0"/>
              </a:rPr>
              <a:t>do </a:t>
            </a:r>
            <a:r>
              <a:rPr lang="en-US" sz="2700" b="1" dirty="0" err="1" smtClean="0">
                <a:solidFill>
                  <a:schemeClr val="accent6"/>
                </a:solidFill>
                <a:latin typeface="+mn-lt"/>
                <a:cs typeface="Arial" pitchFamily="34" charset="0"/>
              </a:rPr>
              <a:t>danas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>
              <a:solidFill>
                <a:schemeClr val="tx2">
                  <a:satMod val="13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4000" b="1" dirty="0" smtClean="0">
                <a:cs typeface="Arial" pitchFamily="34" charset="0"/>
              </a:rPr>
              <a:t>Period </a:t>
            </a:r>
            <a:r>
              <a:rPr lang="en-US" sz="4000" b="1" dirty="0" err="1" smtClean="0">
                <a:cs typeface="Arial" pitchFamily="34" charset="0"/>
              </a:rPr>
              <a:t>od</a:t>
            </a:r>
            <a:r>
              <a:rPr lang="bs-Latn-BA" sz="4000" b="1" dirty="0" smtClean="0">
                <a:cs typeface="Arial" pitchFamily="34" charset="0"/>
              </a:rPr>
              <a:t> 2005. </a:t>
            </a:r>
            <a:r>
              <a:rPr lang="en-US" sz="4000" b="1" dirty="0" err="1" smtClean="0">
                <a:cs typeface="Arial" pitchFamily="34" charset="0"/>
              </a:rPr>
              <a:t>godine</a:t>
            </a:r>
            <a:r>
              <a:rPr lang="en-US" sz="4000" b="1" dirty="0" smtClean="0">
                <a:cs typeface="Arial" pitchFamily="34" charset="0"/>
              </a:rPr>
              <a:t> </a:t>
            </a:r>
            <a:r>
              <a:rPr lang="en-US" sz="4000" b="1" dirty="0" err="1" smtClean="0">
                <a:cs typeface="Arial" pitchFamily="34" charset="0"/>
              </a:rPr>
              <a:t>karakteri</a:t>
            </a:r>
            <a:r>
              <a:rPr lang="bs-Latn-BA" sz="4000" b="1" dirty="0" smtClean="0">
                <a:cs typeface="Arial" pitchFamily="34" charset="0"/>
              </a:rPr>
              <a:t>š</a:t>
            </a:r>
            <a:r>
              <a:rPr lang="en-US" sz="4000" b="1" dirty="0" smtClean="0">
                <a:cs typeface="Arial" pitchFamily="34" charset="0"/>
              </a:rPr>
              <a:t>e </a:t>
            </a:r>
            <a:r>
              <a:rPr lang="en-US" sz="4000" b="1" dirty="0" err="1" smtClean="0">
                <a:cs typeface="Arial" pitchFamily="34" charset="0"/>
              </a:rPr>
              <a:t>znatan</a:t>
            </a:r>
            <a:r>
              <a:rPr lang="en-US" sz="4000" b="1" dirty="0" smtClean="0">
                <a:cs typeface="Arial" pitchFamily="34" charset="0"/>
              </a:rPr>
              <a:t> </a:t>
            </a:r>
            <a:r>
              <a:rPr lang="en-US" sz="4000" b="1" dirty="0" err="1" smtClean="0">
                <a:cs typeface="Arial" pitchFamily="34" charset="0"/>
              </a:rPr>
              <a:t>napredak</a:t>
            </a:r>
            <a:r>
              <a:rPr lang="en-US" sz="4000" b="1" dirty="0" smtClean="0">
                <a:cs typeface="Arial" pitchFamily="34" charset="0"/>
              </a:rPr>
              <a:t> u </a:t>
            </a:r>
            <a:r>
              <a:rPr lang="bs-Latn-BA" sz="4000" b="1" dirty="0" smtClean="0">
                <a:cs typeface="Arial" pitchFamily="34" charset="0"/>
              </a:rPr>
              <a:t>shvatanju značaja </a:t>
            </a:r>
            <a:r>
              <a:rPr lang="en-US" sz="4000" b="1" dirty="0" err="1" smtClean="0">
                <a:cs typeface="Arial" pitchFamily="34" charset="0"/>
              </a:rPr>
              <a:t>geolo</a:t>
            </a:r>
            <a:r>
              <a:rPr lang="bs-Latn-BA" sz="4000" b="1" dirty="0" smtClean="0">
                <a:cs typeface="Arial" pitchFamily="34" charset="0"/>
              </a:rPr>
              <a:t>š</a:t>
            </a:r>
            <a:r>
              <a:rPr lang="en-US" sz="4000" b="1" dirty="0" err="1" smtClean="0">
                <a:cs typeface="Arial" pitchFamily="34" charset="0"/>
              </a:rPr>
              <a:t>ke</a:t>
            </a:r>
            <a:r>
              <a:rPr lang="en-US" sz="4000" b="1" dirty="0" smtClean="0">
                <a:cs typeface="Arial" pitchFamily="34" charset="0"/>
              </a:rPr>
              <a:t> </a:t>
            </a:r>
            <a:r>
              <a:rPr lang="en-US" sz="4000" b="1" dirty="0" err="1" smtClean="0">
                <a:cs typeface="Arial" pitchFamily="34" charset="0"/>
              </a:rPr>
              <a:t>djelatno</a:t>
            </a:r>
            <a:r>
              <a:rPr lang="bs-Latn-BA" sz="4000" b="1" dirty="0" smtClean="0">
                <a:cs typeface="Arial" pitchFamily="34" charset="0"/>
              </a:rPr>
              <a:t>sti i razvoju ove naučne dicipline na prostoru FBiH.</a:t>
            </a:r>
            <a:endParaRPr lang="en-US" sz="4000" b="1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4000" dirty="0" err="1" smtClean="0">
                <a:cs typeface="Arial" pitchFamily="34" charset="0"/>
              </a:rPr>
              <a:t>Sistemski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pristup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izradi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bs-Latn-BA" sz="4000" dirty="0" smtClean="0">
                <a:cs typeface="Arial" pitchFamily="34" charset="0"/>
              </a:rPr>
              <a:t>strateških </a:t>
            </a:r>
            <a:r>
              <a:rPr lang="en-US" sz="4000" dirty="0" err="1" smtClean="0">
                <a:cs typeface="Arial" pitchFamily="34" charset="0"/>
              </a:rPr>
              <a:t>projekata</a:t>
            </a:r>
            <a:r>
              <a:rPr lang="bs-Latn-BA" sz="4000" dirty="0" smtClean="0">
                <a:cs typeface="Arial" pitchFamily="34" charset="0"/>
              </a:rPr>
              <a:t>, </a:t>
            </a:r>
            <a:r>
              <a:rPr lang="en-US" sz="4000" dirty="0" err="1" smtClean="0">
                <a:cs typeface="Arial" pitchFamily="34" charset="0"/>
              </a:rPr>
              <a:t>strategij</a:t>
            </a:r>
            <a:r>
              <a:rPr lang="hr-BA" sz="4000" dirty="0" smtClean="0">
                <a:cs typeface="Arial" pitchFamily="34" charset="0"/>
              </a:rPr>
              <a:t>i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razvoja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energetskog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sektora</a:t>
            </a:r>
            <a:r>
              <a:rPr lang="bs-Latn-BA" sz="4000" dirty="0" smtClean="0">
                <a:cs typeface="Arial" pitchFamily="34" charset="0"/>
              </a:rPr>
              <a:t> i </a:t>
            </a:r>
            <a:r>
              <a:rPr lang="en-US" sz="4000" dirty="0" err="1" smtClean="0">
                <a:cs typeface="Arial" pitchFamily="34" charset="0"/>
              </a:rPr>
              <a:t>izrad</a:t>
            </a:r>
            <a:r>
              <a:rPr lang="hr-BA" sz="4000" dirty="0" smtClean="0">
                <a:cs typeface="Arial" pitchFamily="34" charset="0"/>
              </a:rPr>
              <a:t>i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prostorno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planske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dokumentacije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zahtjeva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hr-BA" sz="4000" dirty="0" smtClean="0">
                <a:cs typeface="Arial" pitchFamily="34" charset="0"/>
              </a:rPr>
              <a:t>geološke podloge i  geološka istraživanja</a:t>
            </a:r>
            <a:r>
              <a:rPr lang="hr-BA" sz="4000" dirty="0">
                <a:cs typeface="Arial" pitchFamily="34" charset="0"/>
              </a:rPr>
              <a:t> </a:t>
            </a:r>
            <a:r>
              <a:rPr lang="en-US" sz="4000" dirty="0" smtClean="0">
                <a:cs typeface="Arial" pitchFamily="34" charset="0"/>
              </a:rPr>
              <a:t>u </a:t>
            </a:r>
            <a:r>
              <a:rPr lang="en-US" sz="4000" dirty="0" err="1" smtClean="0">
                <a:cs typeface="Arial" pitchFamily="34" charset="0"/>
              </a:rPr>
              <a:t>cilju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definisanja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tla</a:t>
            </a:r>
            <a:r>
              <a:rPr lang="en-US" sz="4000" dirty="0" smtClean="0">
                <a:cs typeface="Arial" pitchFamily="34" charset="0"/>
              </a:rPr>
              <a:t>,</a:t>
            </a:r>
            <a:r>
              <a:rPr lang="bs-Latn-BA" sz="4000" dirty="0" smtClean="0">
                <a:cs typeface="Arial" pitchFamily="34" charset="0"/>
              </a:rPr>
              <a:t> stijena,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koli</a:t>
            </a:r>
            <a:r>
              <a:rPr lang="bs-Latn-BA" sz="4000" dirty="0" smtClean="0">
                <a:cs typeface="Arial" pitchFamily="34" charset="0"/>
              </a:rPr>
              <a:t>čina i kvaliteta mineralnih sirovina.</a:t>
            </a:r>
            <a:endParaRPr lang="en-US" sz="40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000" b="1" dirty="0" err="1" smtClean="0">
                <a:cs typeface="Arial" pitchFamily="34" charset="0"/>
              </a:rPr>
              <a:t>Federalni</a:t>
            </a:r>
            <a:r>
              <a:rPr lang="en-US" sz="4000" b="1" dirty="0" smtClean="0">
                <a:cs typeface="Arial" pitchFamily="34" charset="0"/>
              </a:rPr>
              <a:t> </a:t>
            </a:r>
            <a:r>
              <a:rPr lang="en-US" sz="4000" b="1" dirty="0" err="1" smtClean="0">
                <a:cs typeface="Arial" pitchFamily="34" charset="0"/>
              </a:rPr>
              <a:t>zavod</a:t>
            </a:r>
            <a:r>
              <a:rPr lang="en-US" sz="4000" b="1" dirty="0" smtClean="0">
                <a:cs typeface="Arial" pitchFamily="34" charset="0"/>
              </a:rPr>
              <a:t> </a:t>
            </a:r>
            <a:r>
              <a:rPr lang="en-US" sz="4000" b="1" dirty="0" err="1" smtClean="0">
                <a:cs typeface="Arial" pitchFamily="34" charset="0"/>
              </a:rPr>
              <a:t>za</a:t>
            </a:r>
            <a:r>
              <a:rPr lang="en-US" sz="4000" b="1" dirty="0" smtClean="0">
                <a:cs typeface="Arial" pitchFamily="34" charset="0"/>
              </a:rPr>
              <a:t> </a:t>
            </a:r>
            <a:r>
              <a:rPr lang="en-US" sz="4000" b="1" dirty="0" err="1" smtClean="0">
                <a:cs typeface="Arial" pitchFamily="34" charset="0"/>
              </a:rPr>
              <a:t>geologiju</a:t>
            </a:r>
            <a:r>
              <a:rPr lang="en-US" sz="4000" b="1" dirty="0" smtClean="0">
                <a:cs typeface="Arial" pitchFamily="34" charset="0"/>
              </a:rPr>
              <a:t>, Sarajevo </a:t>
            </a:r>
            <a:endParaRPr lang="hr-HR" sz="4000" b="1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4000" dirty="0" smtClean="0">
                <a:cs typeface="Arial" pitchFamily="34" charset="0"/>
              </a:rPr>
              <a:t>2005. </a:t>
            </a:r>
            <a:r>
              <a:rPr lang="en-US" sz="4000" dirty="0" err="1" smtClean="0">
                <a:cs typeface="Arial" pitchFamily="34" charset="0"/>
              </a:rPr>
              <a:t>godine</a:t>
            </a:r>
            <a:r>
              <a:rPr lang="hr-HR" sz="4000" dirty="0" smtClean="0">
                <a:cs typeface="Arial" pitchFamily="34" charset="0"/>
              </a:rPr>
              <a:t> Zavod za geologiju postaje Federalni zavod za geologiju,</a:t>
            </a:r>
            <a:r>
              <a:rPr lang="hr-BA" sz="4000" dirty="0">
                <a:cs typeface="Arial" pitchFamily="34" charset="0"/>
              </a:rPr>
              <a:t> </a:t>
            </a:r>
            <a:r>
              <a:rPr lang="hr-BA" sz="4000" dirty="0" smtClean="0">
                <a:cs typeface="Arial" pitchFamily="34" charset="0"/>
              </a:rPr>
              <a:t>kao </a:t>
            </a:r>
            <a:r>
              <a:rPr lang="en-US" sz="4000" dirty="0" err="1" smtClean="0">
                <a:cs typeface="Arial" pitchFamily="34" charset="0"/>
              </a:rPr>
              <a:t>samostalna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upravna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ustanova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za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cs typeface="Arial" pitchFamily="34" charset="0"/>
              </a:rPr>
              <a:t>stru</a:t>
            </a:r>
            <a:r>
              <a:rPr lang="bs-Latn-BA" sz="4000" dirty="0" smtClean="0">
                <a:cs typeface="Arial" pitchFamily="34" charset="0"/>
              </a:rPr>
              <a:t>čnu, analitičku i naučno istraživačku djelatnost za potrebe Federacije BiH. </a:t>
            </a:r>
            <a:endParaRPr lang="en-US" sz="40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4000" dirty="0" smtClean="0">
                <a:cs typeface="Arial" pitchFamily="34" charset="0"/>
              </a:rPr>
              <a:t>Formiranjem Federalnog zavoda stečeni su uslovi za planiranje geoloških istraživanja na prostoru Federacije BiH  kao i budžetsko izdvajanje sredstava za finansiranje planiranih projekata.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bs-Latn-BA" sz="4000" dirty="0" smtClean="0">
                <a:cs typeface="Arial" pitchFamily="34" charset="0"/>
              </a:rPr>
              <a:t> </a:t>
            </a:r>
            <a:endParaRPr lang="en-US" sz="40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260350"/>
            <a:ext cx="74977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	II period – Federalni zavod za geologiju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BA" dirty="0">
                <a:cs typeface="Arial" pitchFamily="34" charset="0"/>
              </a:rPr>
              <a:t>O</a:t>
            </a:r>
            <a:r>
              <a:rPr lang="en-US" dirty="0" smtClean="0">
                <a:cs typeface="Arial" pitchFamily="34" charset="0"/>
              </a:rPr>
              <a:t>d </a:t>
            </a:r>
            <a:r>
              <a:rPr lang="en-US" dirty="0" err="1" smtClean="0">
                <a:cs typeface="Arial" pitchFamily="34" charset="0"/>
              </a:rPr>
              <a:t>po</a:t>
            </a:r>
            <a:r>
              <a:rPr lang="bs-Latn-BA" dirty="0" smtClean="0">
                <a:cs typeface="Arial" pitchFamily="34" charset="0"/>
              </a:rPr>
              <a:t>četka 2006. godine do danas Federalni zavod za geologiju radi na slijedećim značajnim projektima: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hr-HR" b="1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err="1" smtClean="0"/>
              <a:t>Geološka</a:t>
            </a:r>
            <a:r>
              <a:rPr lang="en-US" b="1" dirty="0" smtClean="0"/>
              <a:t> </a:t>
            </a:r>
            <a:r>
              <a:rPr lang="en-US" b="1" dirty="0" err="1" smtClean="0"/>
              <a:t>karta</a:t>
            </a:r>
            <a:r>
              <a:rPr lang="en-US" b="1" dirty="0" smtClean="0"/>
              <a:t> </a:t>
            </a:r>
            <a:r>
              <a:rPr lang="en-US" b="1" dirty="0" err="1" smtClean="0"/>
              <a:t>Federacije</a:t>
            </a:r>
            <a:r>
              <a:rPr lang="en-US" b="1" dirty="0" smtClean="0"/>
              <a:t> </a:t>
            </a:r>
            <a:r>
              <a:rPr lang="en-US" b="1" dirty="0" err="1" smtClean="0"/>
              <a:t>BiH</a:t>
            </a:r>
            <a:r>
              <a:rPr lang="en-US" b="1" dirty="0" smtClean="0"/>
              <a:t>,  1:10 000. (GIS)</a:t>
            </a:r>
            <a:r>
              <a:rPr lang="en-US" dirty="0" smtClean="0"/>
              <a:t> 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r>
              <a:rPr lang="en-US" dirty="0" smtClean="0"/>
              <a:t> je </a:t>
            </a:r>
            <a:r>
              <a:rPr lang="en-US" dirty="0" err="1" smtClean="0"/>
              <a:t>cjelovita</a:t>
            </a:r>
            <a:r>
              <a:rPr lang="en-US" dirty="0" smtClean="0"/>
              <a:t> </a:t>
            </a:r>
            <a:r>
              <a:rPr lang="en-US" dirty="0" err="1" smtClean="0"/>
              <a:t>ocjena</a:t>
            </a:r>
            <a:r>
              <a:rPr lang="en-US" dirty="0" smtClean="0"/>
              <a:t> </a:t>
            </a:r>
            <a:r>
              <a:rPr lang="en-US" dirty="0" err="1" smtClean="0"/>
              <a:t>geoloških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hr-BA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prostora</a:t>
            </a:r>
            <a:r>
              <a:rPr lang="en-US" dirty="0" smtClean="0"/>
              <a:t> </a:t>
            </a:r>
            <a:r>
              <a:rPr lang="en-US" dirty="0" err="1" smtClean="0"/>
              <a:t>Federacije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hr-BA" dirty="0" smtClean="0"/>
              <a:t>, bitnih</a:t>
            </a:r>
            <a:r>
              <a:rPr lang="bs-Latn-BA" dirty="0" smtClean="0"/>
              <a:t> za regionalno planiranje (prisustvo i perspektive u pogledu istraživanja mineralnih sirovina i voda, inž.geološki i hidrogeoloških faktora značajnih za prostorno planiranje, povoljnost korištenja zemljišta za odredjene svrhe sa geološkog gledišta i slično).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it-IT" dirty="0" smtClean="0"/>
              <a:t>Korisnici: federalni, kantonalni i lokalni organi vlasti, rudnici, elektroprivrede, privredna društva, stru</a:t>
            </a:r>
            <a:r>
              <a:rPr lang="bs-Latn-BA" dirty="0" smtClean="0"/>
              <a:t>čne i naučne ustanove i ostali zainteresovani. </a:t>
            </a: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1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b="1" dirty="0">
                <a:cs typeface="Arial" pitchFamily="34" charset="0"/>
              </a:rPr>
              <a:t>“Projekcija dugoročnog razvoja geoloških istraživanja u Bosni i Hercegovini od 1986. do 2000. godine” </a:t>
            </a:r>
            <a:r>
              <a:rPr lang="hr-HR" sz="2400" dirty="0">
                <a:cs typeface="Arial" pitchFamily="34" charset="0"/>
              </a:rPr>
              <a:t>je poslednji urađen plansko razvojni dokumet, kao osnove za usmjeravanje razvoja geoloških istraživanja u </a:t>
            </a:r>
            <a:r>
              <a:rPr lang="hr-HR" sz="2400" dirty="0" smtClean="0">
                <a:cs typeface="Arial" pitchFamily="34" charset="0"/>
              </a:rPr>
              <a:t>BiH </a:t>
            </a:r>
            <a:r>
              <a:rPr lang="hr-HR" sz="2400" dirty="0">
                <a:cs typeface="Arial" pitchFamily="34" charset="0"/>
              </a:rPr>
              <a:t>do 2000. </a:t>
            </a:r>
            <a:r>
              <a:rPr lang="hr-HR" sz="2400" dirty="0" smtClean="0">
                <a:cs typeface="Arial" pitchFamily="34" charset="0"/>
              </a:rPr>
              <a:t>godine.</a:t>
            </a:r>
          </a:p>
          <a:p>
            <a:pPr marL="82296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hr-HR" sz="2400" dirty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>
                <a:cs typeface="Arial" pitchFamily="34" charset="0"/>
              </a:rPr>
              <a:t>Od 2000. godine do danas nije urađen niti jedan sličan dokument kojim bi bila  izvršena analiza postojećeg stanja sa projekcijom mogućnosti razvoja geoloških istraživanja u BiH.</a:t>
            </a:r>
            <a:endParaRPr lang="en-US" sz="2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7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700" b="1" dirty="0" smtClean="0">
                <a:solidFill>
                  <a:schemeClr val="accent6"/>
                </a:solidFill>
                <a:cs typeface="Arial" pitchFamily="34" charset="0"/>
              </a:rPr>
              <a:t> 	</a:t>
            </a:r>
            <a:br>
              <a:rPr lang="hr-HR" sz="27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700" b="1" dirty="0" smtClean="0">
                <a:solidFill>
                  <a:schemeClr val="accent6"/>
                </a:solidFill>
                <a:cs typeface="Arial" pitchFamily="34" charset="0"/>
              </a:rPr>
              <a:t>II period – Federalni zavod za geologiju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>
                <a:cs typeface="Arial" pitchFamily="34" charset="0"/>
              </a:rPr>
              <a:t>2. </a:t>
            </a:r>
            <a:r>
              <a:rPr lang="en-US" b="1" dirty="0" err="1" smtClean="0">
                <a:cs typeface="Arial" pitchFamily="34" charset="0"/>
              </a:rPr>
              <a:t>Katastar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mineralnih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sirovina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Federacije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BiH</a:t>
            </a:r>
            <a:r>
              <a:rPr lang="en-US" b="1" dirty="0" smtClean="0">
                <a:cs typeface="Arial" pitchFamily="34" charset="0"/>
              </a:rPr>
              <a:t>. </a:t>
            </a:r>
            <a:r>
              <a:rPr lang="hr-BA" b="1" dirty="0" smtClean="0">
                <a:cs typeface="Arial" pitchFamily="34" charset="0"/>
              </a:rPr>
              <a:t>(</a:t>
            </a:r>
            <a:r>
              <a:rPr lang="en-US" dirty="0" smtClean="0">
                <a:cs typeface="Arial" pitchFamily="34" charset="0"/>
              </a:rPr>
              <a:t>GIS</a:t>
            </a:r>
            <a:r>
              <a:rPr lang="hr-HR" dirty="0">
                <a:cs typeface="Arial" pitchFamily="34" charset="0"/>
              </a:rPr>
              <a:t>)</a:t>
            </a:r>
            <a:endParaRPr lang="en-US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r-BA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Katastar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hr-BA" dirty="0" smtClean="0">
                <a:cs typeface="Arial" pitchFamily="34" charset="0"/>
              </a:rPr>
              <a:t>čini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važan</a:t>
            </a:r>
            <a:r>
              <a:rPr lang="en-US" dirty="0" smtClean="0">
                <a:cs typeface="Arial" pitchFamily="34" charset="0"/>
              </a:rPr>
              <a:t> segment </a:t>
            </a:r>
            <a:r>
              <a:rPr lang="en-US" dirty="0" err="1" smtClean="0">
                <a:cs typeface="Arial" pitchFamily="34" charset="0"/>
              </a:rPr>
              <a:t>monitoringa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mineralno</a:t>
            </a:r>
            <a:r>
              <a:rPr lang="en-US" dirty="0" smtClean="0">
                <a:cs typeface="Arial" pitchFamily="34" charset="0"/>
              </a:rPr>
              <a:t> – </a:t>
            </a:r>
            <a:r>
              <a:rPr lang="en-US" dirty="0" err="1" smtClean="0">
                <a:cs typeface="Arial" pitchFamily="34" charset="0"/>
              </a:rPr>
              <a:t>sirovinske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baze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Federacije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BiH</a:t>
            </a:r>
            <a:r>
              <a:rPr lang="en-US" dirty="0" smtClean="0">
                <a:cs typeface="Arial" pitchFamily="34" charset="0"/>
              </a:rPr>
              <a:t>.</a:t>
            </a:r>
            <a:endParaRPr lang="hr-HR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Podaci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sadržani</a:t>
            </a:r>
            <a:r>
              <a:rPr lang="en-US" dirty="0" smtClean="0">
                <a:cs typeface="Arial" pitchFamily="34" charset="0"/>
              </a:rPr>
              <a:t> u </a:t>
            </a:r>
            <a:r>
              <a:rPr lang="en-US" dirty="0" err="1" smtClean="0">
                <a:cs typeface="Arial" pitchFamily="34" charset="0"/>
              </a:rPr>
              <a:t>Katastru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predstavljaju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osnovu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za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izradu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stabilnog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sistema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upravljanja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mineralnim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sirovinama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hr-BA" dirty="0" smtClean="0">
                <a:cs typeface="Arial" pitchFamily="34" charset="0"/>
              </a:rPr>
              <a:t>a u cilju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definisanj</a:t>
            </a:r>
            <a:r>
              <a:rPr lang="hr-BA" dirty="0" smtClean="0">
                <a:cs typeface="Arial" pitchFamily="34" charset="0"/>
              </a:rPr>
              <a:t>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mineralne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politike</a:t>
            </a:r>
            <a:r>
              <a:rPr lang="en-US" dirty="0" smtClean="0">
                <a:cs typeface="Arial" pitchFamily="34" charset="0"/>
              </a:rPr>
              <a:t> i </a:t>
            </a:r>
            <a:r>
              <a:rPr lang="en-US" dirty="0" err="1" smtClean="0">
                <a:cs typeface="Arial" pitchFamily="34" charset="0"/>
              </a:rPr>
              <a:t>strategije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Federacije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BiH</a:t>
            </a:r>
            <a:r>
              <a:rPr lang="hr-HR" dirty="0" smtClean="0">
                <a:cs typeface="Arial" pitchFamily="34" charset="0"/>
              </a:rPr>
              <a:t>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Nosilac</a:t>
            </a:r>
            <a:r>
              <a:rPr lang="en-US" dirty="0" smtClean="0">
                <a:cs typeface="Arial" pitchFamily="34" charset="0"/>
              </a:rPr>
              <a:t> je </a:t>
            </a:r>
            <a:r>
              <a:rPr lang="en-US" dirty="0" err="1" smtClean="0">
                <a:cs typeface="Arial" pitchFamily="34" charset="0"/>
              </a:rPr>
              <a:t>bitnih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informacija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obilježjima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ležišta</a:t>
            </a:r>
            <a:r>
              <a:rPr lang="en-US" dirty="0" smtClean="0">
                <a:cs typeface="Arial" pitchFamily="34" charset="0"/>
              </a:rPr>
              <a:t> i </a:t>
            </a:r>
            <a:r>
              <a:rPr lang="en-US" dirty="0" err="1" smtClean="0">
                <a:cs typeface="Arial" pitchFamily="34" charset="0"/>
              </a:rPr>
              <a:t>registrovanih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pojava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mineralnih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sirovina</a:t>
            </a:r>
            <a:r>
              <a:rPr lang="en-US" dirty="0" smtClean="0">
                <a:cs typeface="Arial" pitchFamily="34" charset="0"/>
              </a:rPr>
              <a:t>. </a:t>
            </a:r>
            <a:endParaRPr lang="hr-HR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dirty="0" smtClean="0">
                <a:cs typeface="Arial" pitchFamily="34" charset="0"/>
              </a:rPr>
              <a:t>Katastar u svakom trenutku obezbjeđuje čitav set stručnih i drugih informacija o svakom ležištu ili značajnijoj pojavi mineralnih sirovina koje postoje na teritoriji F BiH.</a:t>
            </a:r>
            <a:endParaRPr lang="en-US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	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  II period – Federalni zavod za geologiju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bs-Latn-BA" b="1" dirty="0" smtClean="0"/>
              <a:t>3. </a:t>
            </a:r>
            <a:r>
              <a:rPr lang="en-US" b="1" dirty="0" err="1" smtClean="0"/>
              <a:t>Katastar</a:t>
            </a:r>
            <a:r>
              <a:rPr lang="en-US" b="1" dirty="0" smtClean="0"/>
              <a:t> </a:t>
            </a:r>
            <a:r>
              <a:rPr lang="en-US" b="1" dirty="0" err="1" smtClean="0"/>
              <a:t>mineralnih</a:t>
            </a:r>
            <a:r>
              <a:rPr lang="bs-Latn-BA" b="1" dirty="0" smtClean="0"/>
              <a:t>, </a:t>
            </a:r>
            <a:r>
              <a:rPr lang="en-US" b="1" dirty="0" err="1" smtClean="0"/>
              <a:t>termalnih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termomineralnih</a:t>
            </a:r>
            <a:r>
              <a:rPr lang="en-US" b="1" dirty="0" smtClean="0"/>
              <a:t> </a:t>
            </a:r>
            <a:r>
              <a:rPr lang="en-US" b="1" dirty="0" err="1" smtClean="0"/>
              <a:t>voda</a:t>
            </a:r>
            <a:r>
              <a:rPr lang="en-US" b="1" dirty="0" smtClean="0"/>
              <a:t> F</a:t>
            </a:r>
            <a:r>
              <a:rPr lang="hr-HR" b="1" dirty="0" smtClean="0"/>
              <a:t>Bi</a:t>
            </a:r>
            <a:r>
              <a:rPr lang="en-US" b="1" dirty="0" smtClean="0"/>
              <a:t>H</a:t>
            </a:r>
            <a:r>
              <a:rPr lang="hr-HR" b="1" dirty="0" smtClean="0"/>
              <a:t> </a:t>
            </a:r>
            <a:r>
              <a:rPr lang="bs-Latn-BA" b="1" dirty="0" smtClean="0"/>
              <a:t>(</a:t>
            </a:r>
            <a:r>
              <a:rPr lang="en-US" b="1" dirty="0" smtClean="0"/>
              <a:t>GIS</a:t>
            </a:r>
            <a:r>
              <a:rPr lang="bs-Latn-BA" b="1" dirty="0" smtClean="0"/>
              <a:t>)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3400" dirty="0" smtClean="0">
                <a:cs typeface="Arial" pitchFamily="34" charset="0"/>
              </a:rPr>
              <a:t>S</a:t>
            </a:r>
            <a:r>
              <a:rPr lang="en-US" sz="3400" dirty="0" err="1" smtClean="0">
                <a:cs typeface="Arial" pitchFamily="34" charset="0"/>
              </a:rPr>
              <a:t>adr</a:t>
            </a:r>
            <a:r>
              <a:rPr lang="bs-Latn-BA" sz="3400" dirty="0" smtClean="0">
                <a:cs typeface="Arial" pitchFamily="34" charset="0"/>
              </a:rPr>
              <a:t>ž</a:t>
            </a:r>
            <a:r>
              <a:rPr lang="en-US" sz="3400" dirty="0" err="1" smtClean="0">
                <a:cs typeface="Arial" pitchFamily="34" charset="0"/>
              </a:rPr>
              <a:t>i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podatke</a:t>
            </a:r>
            <a:r>
              <a:rPr lang="en-US" sz="3400" dirty="0" smtClean="0">
                <a:cs typeface="Arial" pitchFamily="34" charset="0"/>
              </a:rPr>
              <a:t> o </a:t>
            </a:r>
            <a:r>
              <a:rPr lang="en-US" sz="3400" dirty="0" err="1" smtClean="0">
                <a:cs typeface="Arial" pitchFamily="34" charset="0"/>
              </a:rPr>
              <a:t>osnovnim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geolo</a:t>
            </a:r>
            <a:r>
              <a:rPr lang="bs-Latn-BA" sz="3400" dirty="0" smtClean="0">
                <a:cs typeface="Arial" pitchFamily="34" charset="0"/>
              </a:rPr>
              <a:t>š</a:t>
            </a:r>
            <a:r>
              <a:rPr lang="en-US" sz="3400" dirty="0" err="1" smtClean="0">
                <a:cs typeface="Arial" pitchFamily="34" charset="0"/>
              </a:rPr>
              <a:t>kim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i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hidrogeolo</a:t>
            </a:r>
            <a:r>
              <a:rPr lang="bs-Latn-BA" sz="3400" dirty="0" smtClean="0">
                <a:cs typeface="Arial" pitchFamily="34" charset="0"/>
              </a:rPr>
              <a:t>š</a:t>
            </a:r>
            <a:r>
              <a:rPr lang="en-US" sz="3400" dirty="0" err="1" smtClean="0">
                <a:cs typeface="Arial" pitchFamily="34" charset="0"/>
              </a:rPr>
              <a:t>kim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karakteristikama</a:t>
            </a:r>
            <a:r>
              <a:rPr lang="en-US" sz="3400" dirty="0" smtClean="0">
                <a:cs typeface="Arial" pitchFamily="34" charset="0"/>
              </a:rPr>
              <a:t> le</a:t>
            </a:r>
            <a:r>
              <a:rPr lang="bs-Latn-BA" sz="3400" dirty="0" smtClean="0">
                <a:cs typeface="Arial" pitchFamily="34" charset="0"/>
              </a:rPr>
              <a:t>ž</a:t>
            </a:r>
            <a:r>
              <a:rPr lang="en-US" sz="3400" dirty="0" err="1" smtClean="0">
                <a:cs typeface="Arial" pitchFamily="34" charset="0"/>
              </a:rPr>
              <a:t>i</a:t>
            </a:r>
            <a:r>
              <a:rPr lang="bs-Latn-BA" sz="3400" dirty="0" smtClean="0">
                <a:cs typeface="Arial" pitchFamily="34" charset="0"/>
              </a:rPr>
              <a:t>š</a:t>
            </a:r>
            <a:r>
              <a:rPr lang="en-US" sz="3400" dirty="0" err="1" smtClean="0">
                <a:cs typeface="Arial" pitchFamily="34" charset="0"/>
              </a:rPr>
              <a:t>ta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mineralnih</a:t>
            </a:r>
            <a:r>
              <a:rPr lang="bs-Latn-BA" sz="3400" dirty="0" smtClean="0">
                <a:cs typeface="Arial" pitchFamily="34" charset="0"/>
              </a:rPr>
              <a:t>, </a:t>
            </a:r>
            <a:r>
              <a:rPr lang="en-US" sz="3400" dirty="0" err="1" smtClean="0">
                <a:cs typeface="Arial" pitchFamily="34" charset="0"/>
              </a:rPr>
              <a:t>termalnih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i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termomineralnih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voda</a:t>
            </a:r>
            <a:r>
              <a:rPr lang="bs-Latn-BA" sz="3400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sz="3400" dirty="0">
                <a:cs typeface="Arial" pitchFamily="34" charset="0"/>
              </a:rPr>
              <a:t>O</a:t>
            </a:r>
            <a:r>
              <a:rPr lang="bs-Latn-BA" sz="3400" dirty="0" smtClean="0">
                <a:cs typeface="Arial" pitchFamily="34" charset="0"/>
              </a:rPr>
              <a:t>brađeno je preko 400 katastarskih listova mineralnih, termalnih i termomineralnih voda na području FBiH.</a:t>
            </a:r>
            <a:endParaRPr lang="en-US" sz="34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400" dirty="0" smtClean="0">
                <a:cs typeface="Arial" pitchFamily="34" charset="0"/>
              </a:rPr>
              <a:t>U </a:t>
            </a:r>
            <a:r>
              <a:rPr lang="en-US" sz="3400" dirty="0" err="1" smtClean="0">
                <a:cs typeface="Arial" pitchFamily="34" charset="0"/>
              </a:rPr>
              <a:t>sklopu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ovog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projekta</a:t>
            </a:r>
            <a:r>
              <a:rPr lang="hr-HR" sz="3400" dirty="0" smtClean="0">
                <a:cs typeface="Arial" pitchFamily="34" charset="0"/>
              </a:rPr>
              <a:t> pripremljen je</a:t>
            </a:r>
            <a:r>
              <a:rPr lang="it-IT" sz="3400" dirty="0" smtClean="0">
                <a:cs typeface="Arial" pitchFamily="34" charset="0"/>
              </a:rPr>
              <a:t> za štampanje “Katalog pojava i objekata  mineralnih, termalnih i termomin</a:t>
            </a:r>
            <a:r>
              <a:rPr lang="hr-HR" sz="3400" dirty="0" smtClean="0">
                <a:cs typeface="Arial" pitchFamily="34" charset="0"/>
              </a:rPr>
              <a:t>eralnih</a:t>
            </a:r>
            <a:r>
              <a:rPr lang="it-IT" sz="3400" dirty="0" smtClean="0">
                <a:cs typeface="Arial" pitchFamily="34" charset="0"/>
              </a:rPr>
              <a:t> voda”,</a:t>
            </a:r>
            <a:endParaRPr lang="en-US" sz="34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3400" dirty="0" smtClean="0">
                <a:cs typeface="Arial" pitchFamily="34" charset="0"/>
              </a:rPr>
              <a:t>Urađena je p</a:t>
            </a:r>
            <a:r>
              <a:rPr lang="it-IT" sz="3400" dirty="0" smtClean="0">
                <a:cs typeface="Arial" pitchFamily="34" charset="0"/>
              </a:rPr>
              <a:t>rva verzija “Karte mineralnih, termalnih i termomineralnih voda 1:200 000</a:t>
            </a:r>
            <a:r>
              <a:rPr lang="hr-BA" sz="3400" dirty="0" smtClean="0">
                <a:cs typeface="Arial" pitchFamily="34" charset="0"/>
              </a:rPr>
              <a:t> i veći dio tumača</a:t>
            </a:r>
            <a:r>
              <a:rPr lang="hr-HR" sz="3400" dirty="0" smtClean="0">
                <a:cs typeface="Arial" pitchFamily="34" charset="0"/>
              </a:rPr>
              <a:t>.</a:t>
            </a:r>
            <a:endParaRPr lang="en-US" sz="34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400" dirty="0" err="1" smtClean="0">
                <a:cs typeface="Arial" pitchFamily="34" charset="0"/>
              </a:rPr>
              <a:t>Podaci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Katastra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su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sastavni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dio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Informacionog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sistema</a:t>
            </a:r>
            <a:r>
              <a:rPr lang="en-US" sz="3400" dirty="0" smtClean="0">
                <a:cs typeface="Arial" pitchFamily="34" charset="0"/>
              </a:rPr>
              <a:t> </a:t>
            </a:r>
            <a:r>
              <a:rPr lang="en-US" sz="3400" dirty="0" err="1" smtClean="0">
                <a:cs typeface="Arial" pitchFamily="34" charset="0"/>
              </a:rPr>
              <a:t>voda</a:t>
            </a:r>
            <a:r>
              <a:rPr lang="bs-Latn-BA" sz="3400" dirty="0" smtClean="0">
                <a:cs typeface="Arial" pitchFamily="34" charset="0"/>
              </a:rPr>
              <a:t> (</a:t>
            </a:r>
            <a:r>
              <a:rPr lang="en-US" sz="3400" dirty="0" smtClean="0">
                <a:cs typeface="Arial" pitchFamily="34" charset="0"/>
              </a:rPr>
              <a:t>ISV</a:t>
            </a:r>
            <a:r>
              <a:rPr lang="bs-Latn-BA" sz="3400" dirty="0" smtClean="0">
                <a:cs typeface="Arial" pitchFamily="34" charset="0"/>
              </a:rPr>
              <a:t>). </a:t>
            </a:r>
            <a:endParaRPr lang="en-US" sz="3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	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  II period – Federalni zavod za geologiju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pt-BR" sz="2400" b="1" smtClean="0"/>
              <a:t>4. Katastar klizišta Federacije BiH (GIS).</a:t>
            </a:r>
            <a:endParaRPr lang="en-US" sz="2400" smtClean="0"/>
          </a:p>
          <a:p>
            <a:endParaRPr lang="en-US" sz="2400" smtClean="0"/>
          </a:p>
          <a:p>
            <a:r>
              <a:rPr lang="pt-BR" sz="2400" smtClean="0"/>
              <a:t>Ukupno je obradjeno preko 350 klizišta.</a:t>
            </a:r>
            <a:endParaRPr lang="hr-HR" sz="2400" smtClean="0"/>
          </a:p>
          <a:p>
            <a:r>
              <a:rPr lang="it-IT" sz="2400" smtClean="0"/>
              <a:t>Klizišta su sistematski klasificirana po kantonima, op</a:t>
            </a:r>
            <a:r>
              <a:rPr lang="bs-Latn-BA" sz="2400" smtClean="0"/>
              <a:t>ćinama i svojim katastarskim brojevima.</a:t>
            </a:r>
            <a:endParaRPr lang="en-US" sz="2400" smtClean="0"/>
          </a:p>
          <a:p>
            <a:r>
              <a:rPr lang="bs-Latn-BA" sz="2400" smtClean="0"/>
              <a:t>Izrađene su Karte stabilnosti terena područja Tuzlanskog kantona i Zeničko-dobojskog kantona.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	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  II period – Federalni zavod za geologiju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b="1" dirty="0" smtClean="0"/>
              <a:t>5. </a:t>
            </a:r>
            <a:r>
              <a:rPr lang="es-ES" sz="2400" b="1" dirty="0" err="1" smtClean="0"/>
              <a:t>Hidrogeološka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karta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Tuzlanskog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kantona</a:t>
            </a:r>
            <a:endParaRPr lang="hr-BA" sz="2400" b="1" dirty="0" smtClean="0"/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hr-BA" sz="2400" b="1" dirty="0"/>
              <a:t>	</a:t>
            </a:r>
            <a:r>
              <a:rPr lang="hr-BA" sz="2400" b="1" dirty="0" smtClean="0"/>
              <a:t> 1:25 000</a:t>
            </a:r>
            <a:r>
              <a:rPr lang="es-ES" sz="2400" b="1" dirty="0" smtClean="0"/>
              <a:t>.</a:t>
            </a:r>
            <a:r>
              <a:rPr lang="hr-BA" sz="2400" b="1" dirty="0" smtClean="0"/>
              <a:t> 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b="1" dirty="0" smtClean="0"/>
              <a:t>6. </a:t>
            </a:r>
            <a:r>
              <a:rPr lang="en-US" sz="2400" b="1" dirty="0" err="1" smtClean="0"/>
              <a:t>Hidrogeolo</a:t>
            </a:r>
            <a:r>
              <a:rPr lang="bs-Latn-BA" sz="2400" b="1" dirty="0" smtClean="0"/>
              <a:t>š</a:t>
            </a:r>
            <a:r>
              <a:rPr lang="en-US" sz="2400" b="1" dirty="0" smtClean="0"/>
              <a:t>ka </a:t>
            </a:r>
            <a:r>
              <a:rPr lang="en-US" sz="2400" b="1" dirty="0" err="1" smtClean="0"/>
              <a:t>karta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Srednjobosanskog</a:t>
            </a:r>
            <a:r>
              <a:rPr lang="hr-HR" sz="2400" b="1" dirty="0" smtClean="0"/>
              <a:t> </a:t>
            </a:r>
            <a:r>
              <a:rPr lang="en-US" sz="2400" b="1" dirty="0" err="1" smtClean="0"/>
              <a:t>kantona</a:t>
            </a:r>
            <a:r>
              <a:rPr lang="hr-BA" sz="2400" b="1" dirty="0" smtClean="0"/>
              <a:t> 1:25 000</a:t>
            </a:r>
            <a:endParaRPr lang="hr-HR" sz="2400" b="1" dirty="0" smtClean="0"/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/>
          </a:p>
          <a:p>
            <a:pPr marL="596646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400" dirty="0" err="1" smtClean="0"/>
              <a:t>Hidrogeološk</a:t>
            </a:r>
            <a:r>
              <a:rPr lang="hr-HR" sz="2400" dirty="0" smtClean="0"/>
              <a:t>e</a:t>
            </a:r>
            <a:r>
              <a:rPr lang="es-ES" sz="2400" dirty="0" smtClean="0"/>
              <a:t> kart</a:t>
            </a:r>
            <a:r>
              <a:rPr lang="hr-HR" sz="2400" dirty="0" smtClean="0"/>
              <a:t>e su</a:t>
            </a:r>
            <a:r>
              <a:rPr lang="es-ES" sz="2400" dirty="0" smtClean="0"/>
              <a:t> </a:t>
            </a:r>
            <a:r>
              <a:rPr lang="es-ES" sz="2400" dirty="0" err="1" smtClean="0"/>
              <a:t>projekat</a:t>
            </a:r>
            <a:r>
              <a:rPr lang="hr-HR" sz="2400" dirty="0" smtClean="0"/>
              <a:t>i</a:t>
            </a:r>
            <a:r>
              <a:rPr lang="es-ES" sz="2400" dirty="0" smtClean="0"/>
              <a:t> </a:t>
            </a:r>
            <a:r>
              <a:rPr lang="es-ES" sz="2400" dirty="0" err="1" smtClean="0"/>
              <a:t>namjenskih</a:t>
            </a:r>
            <a:r>
              <a:rPr lang="hr-HR" sz="2400" dirty="0" err="1" smtClean="0"/>
              <a:t> </a:t>
            </a:r>
            <a:r>
              <a:rPr lang="es-ES" sz="2400" dirty="0" err="1" smtClean="0"/>
              <a:t>regionalnih</a:t>
            </a:r>
            <a:r>
              <a:rPr lang="es-ES" sz="2400" dirty="0" smtClean="0"/>
              <a:t> </a:t>
            </a:r>
            <a:r>
              <a:rPr lang="es-ES" sz="2400" dirty="0" err="1" smtClean="0"/>
              <a:t>hidrogeoloških</a:t>
            </a:r>
            <a:r>
              <a:rPr lang="es-ES" sz="2400" dirty="0" smtClean="0"/>
              <a:t> </a:t>
            </a:r>
            <a:r>
              <a:rPr lang="es-ES" sz="2400" dirty="0" err="1" smtClean="0"/>
              <a:t>istraživanja</a:t>
            </a:r>
            <a:r>
              <a:rPr lang="es-ES" sz="2400" dirty="0" smtClean="0"/>
              <a:t> </a:t>
            </a:r>
            <a:r>
              <a:rPr lang="es-ES" sz="2400" dirty="0" err="1" smtClean="0"/>
              <a:t>od</a:t>
            </a:r>
            <a:r>
              <a:rPr lang="es-ES" sz="2400" dirty="0" smtClean="0"/>
              <a:t> </a:t>
            </a:r>
            <a:r>
              <a:rPr lang="es-ES" sz="2400" dirty="0" err="1" smtClean="0"/>
              <a:t>op</a:t>
            </a:r>
            <a:r>
              <a:rPr lang="bs-Latn-BA" sz="2400" dirty="0" smtClean="0"/>
              <a:t>ćeg društvenog interesa.</a:t>
            </a:r>
            <a:endParaRPr lang="en-US" sz="24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/>
              <a:t>   </a:t>
            </a:r>
            <a:r>
              <a:rPr lang="en-US" sz="2400" dirty="0" err="1" smtClean="0"/>
              <a:t>Karte</a:t>
            </a:r>
            <a:r>
              <a:rPr lang="en-US" sz="2400" dirty="0" smtClean="0"/>
              <a:t> s</a:t>
            </a:r>
            <a:r>
              <a:rPr lang="hr-HR" sz="2400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izra</a:t>
            </a:r>
            <a:r>
              <a:rPr lang="hr-HR" sz="2400" dirty="0" smtClean="0"/>
              <a:t>đ</a:t>
            </a:r>
            <a:r>
              <a:rPr lang="bs-Latn-BA" sz="2400" dirty="0" smtClean="0"/>
              <a:t>ene u GIS-u sa potrebnim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bs-Latn-BA" sz="2400" dirty="0" smtClean="0"/>
              <a:t>       atributnim tablicama</a:t>
            </a:r>
            <a:r>
              <a:rPr lang="bs-Latn-BA" sz="2400" b="1" dirty="0" smtClean="0"/>
              <a:t> </a:t>
            </a:r>
            <a:endParaRPr lang="en-US" sz="24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	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  II period – Federalni zavod za geologiju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Me</a:t>
            </a:r>
            <a:r>
              <a:rPr lang="bs-Latn-BA" b="1" dirty="0" smtClean="0"/>
              <a:t>đunarodni projekti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Federalni</a:t>
            </a:r>
            <a:r>
              <a:rPr lang="en-US" dirty="0" smtClean="0"/>
              <a:t> </a:t>
            </a:r>
            <a:r>
              <a:rPr lang="en-US" dirty="0" err="1" smtClean="0"/>
              <a:t>zavod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geologiju</a:t>
            </a:r>
            <a:r>
              <a:rPr lang="bs-Latn-BA" dirty="0" smtClean="0"/>
              <a:t>, </a:t>
            </a:r>
            <a:r>
              <a:rPr lang="en-US" dirty="0" smtClean="0"/>
              <a:t>u </a:t>
            </a:r>
            <a:r>
              <a:rPr lang="en-US" dirty="0" err="1" smtClean="0"/>
              <a:t>proteklom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bs-Latn-BA" dirty="0" smtClean="0"/>
              <a:t>, </a:t>
            </a:r>
            <a:r>
              <a:rPr lang="en-US" dirty="0" smtClean="0"/>
              <a:t>u</a:t>
            </a:r>
            <a:r>
              <a:rPr lang="bs-Latn-BA" dirty="0" smtClean="0"/>
              <a:t>čestvovao je u realizaciji slijedećih međunarodnih projekata: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dirty="0" smtClean="0"/>
              <a:t> </a:t>
            </a:r>
            <a:r>
              <a:rPr lang="en-US" dirty="0" err="1" smtClean="0"/>
              <a:t>Geohemijska</a:t>
            </a:r>
            <a:r>
              <a:rPr lang="en-US" dirty="0" smtClean="0"/>
              <a:t> </a:t>
            </a:r>
            <a:r>
              <a:rPr lang="en-US" dirty="0" err="1" smtClean="0"/>
              <a:t>karta</a:t>
            </a:r>
            <a:r>
              <a:rPr lang="en-US" dirty="0" smtClean="0"/>
              <a:t> </a:t>
            </a:r>
            <a:r>
              <a:rPr lang="en-US" dirty="0" err="1" smtClean="0"/>
              <a:t>poljoprivrednog</a:t>
            </a:r>
            <a:r>
              <a:rPr lang="en-US" dirty="0" smtClean="0"/>
              <a:t> </a:t>
            </a:r>
            <a:r>
              <a:rPr lang="en-US" dirty="0" err="1" smtClean="0"/>
              <a:t>tla</a:t>
            </a:r>
            <a:r>
              <a:rPr lang="en-US" dirty="0" smtClean="0"/>
              <a:t> </a:t>
            </a:r>
            <a:r>
              <a:rPr lang="en-US" dirty="0" err="1" smtClean="0"/>
              <a:t>Evrope</a:t>
            </a:r>
            <a:r>
              <a:rPr lang="bs-Latn-BA" dirty="0" smtClean="0"/>
              <a:t> (</a:t>
            </a:r>
            <a:r>
              <a:rPr lang="en-US" dirty="0" err="1" smtClean="0"/>
              <a:t>realizacija</a:t>
            </a:r>
            <a:r>
              <a:rPr lang="en-US" dirty="0" smtClean="0"/>
              <a:t> je u </a:t>
            </a:r>
            <a:r>
              <a:rPr lang="en-US" dirty="0" err="1" smtClean="0"/>
              <a:t>toku</a:t>
            </a:r>
            <a:r>
              <a:rPr lang="bs-Latn-BA" dirty="0" smtClean="0"/>
              <a:t> )-</a:t>
            </a:r>
            <a:r>
              <a:rPr lang="en-US" dirty="0" smtClean="0"/>
              <a:t>U</a:t>
            </a:r>
            <a:r>
              <a:rPr lang="bs-Latn-BA" dirty="0" smtClean="0"/>
              <a:t>čestvuju svi geološki zavodi Evrope.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Atlas </a:t>
            </a:r>
            <a:r>
              <a:rPr lang="en-US" dirty="0" err="1" smtClean="0"/>
              <a:t>mineralnih</a:t>
            </a:r>
            <a:r>
              <a:rPr lang="bs-Latn-BA" dirty="0" smtClean="0"/>
              <a:t>, </a:t>
            </a:r>
            <a:r>
              <a:rPr lang="en-US" dirty="0" err="1" smtClean="0"/>
              <a:t>termalnih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termomineralnih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bs-Latn-BA" dirty="0" smtClean="0"/>
              <a:t> (</a:t>
            </a:r>
            <a:r>
              <a:rPr lang="en-US" dirty="0" err="1" smtClean="0"/>
              <a:t>zavr</a:t>
            </a:r>
            <a:r>
              <a:rPr lang="bs-Latn-BA" dirty="0" smtClean="0"/>
              <a:t>š</a:t>
            </a:r>
            <a:r>
              <a:rPr lang="en-US" dirty="0" smtClean="0"/>
              <a:t>en</a:t>
            </a:r>
            <a:r>
              <a:rPr lang="bs-Latn-BA" dirty="0" smtClean="0"/>
              <a:t>). </a:t>
            </a:r>
            <a:r>
              <a:rPr lang="en-US" dirty="0" smtClean="0"/>
              <a:t>U</a:t>
            </a:r>
            <a:r>
              <a:rPr lang="bs-Latn-BA" dirty="0" smtClean="0"/>
              <a:t>čestvuju svi geološki zavodi Evrope.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Biostratigrafsko</a:t>
            </a:r>
            <a:r>
              <a:rPr lang="en-US" dirty="0" smtClean="0"/>
              <a:t> </a:t>
            </a:r>
            <a:r>
              <a:rPr lang="en-US" dirty="0" err="1" smtClean="0"/>
              <a:t>istra</a:t>
            </a:r>
            <a:r>
              <a:rPr lang="bs-Latn-BA" dirty="0" smtClean="0"/>
              <a:t>ž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paleozojskih</a:t>
            </a:r>
            <a:r>
              <a:rPr lang="en-US" dirty="0" smtClean="0"/>
              <a:t> i </a:t>
            </a:r>
            <a:r>
              <a:rPr lang="en-US" dirty="0" err="1" smtClean="0"/>
              <a:t>mezozojskih</a:t>
            </a:r>
            <a:r>
              <a:rPr lang="en-US" dirty="0" smtClean="0"/>
              <a:t> </a:t>
            </a:r>
            <a:r>
              <a:rPr lang="en-US" dirty="0" err="1" smtClean="0"/>
              <a:t>slojeva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s </a:t>
            </a:r>
            <a:r>
              <a:rPr lang="en-US" dirty="0" err="1" smtClean="0"/>
              <a:t>naglaskom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interval perm</a:t>
            </a:r>
            <a:r>
              <a:rPr lang="bs-Latn-BA" dirty="0" smtClean="0"/>
              <a:t>-</a:t>
            </a:r>
            <a:r>
              <a:rPr lang="en-US" dirty="0" err="1" smtClean="0"/>
              <a:t>trijas</a:t>
            </a:r>
            <a:r>
              <a:rPr lang="bs-Latn-BA" dirty="0" smtClean="0"/>
              <a:t> (</a:t>
            </a:r>
            <a:r>
              <a:rPr lang="en-US" dirty="0" err="1" smtClean="0"/>
              <a:t>realizacija</a:t>
            </a:r>
            <a:r>
              <a:rPr lang="en-US" dirty="0" smtClean="0"/>
              <a:t> je u </a:t>
            </a:r>
            <a:r>
              <a:rPr lang="en-US" dirty="0" err="1" smtClean="0"/>
              <a:t>toku</a:t>
            </a:r>
            <a:r>
              <a:rPr lang="bs-Latn-BA" dirty="0" smtClean="0"/>
              <a:t>). </a:t>
            </a:r>
            <a:r>
              <a:rPr lang="en-US" dirty="0" err="1" smtClean="0"/>
              <a:t>Geološki</a:t>
            </a:r>
            <a:r>
              <a:rPr lang="en-US" dirty="0" smtClean="0"/>
              <a:t> </a:t>
            </a:r>
            <a:r>
              <a:rPr lang="en-US" dirty="0" err="1" smtClean="0"/>
              <a:t>zavod</a:t>
            </a:r>
            <a:r>
              <a:rPr lang="en-US" dirty="0" smtClean="0"/>
              <a:t> </a:t>
            </a:r>
            <a:r>
              <a:rPr lang="en-US" dirty="0" err="1" smtClean="0"/>
              <a:t>Slovenije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Federalni</a:t>
            </a:r>
            <a:r>
              <a:rPr lang="en-US" dirty="0" smtClean="0"/>
              <a:t> </a:t>
            </a:r>
            <a:r>
              <a:rPr lang="en-US" dirty="0" err="1" smtClean="0"/>
              <a:t>zavod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geologiju</a:t>
            </a:r>
            <a:r>
              <a:rPr lang="en-US" dirty="0" smtClean="0"/>
              <a:t>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“</a:t>
            </a:r>
            <a:r>
              <a:rPr lang="en-US" dirty="0" err="1" smtClean="0"/>
              <a:t>Harmonizacija</a:t>
            </a:r>
            <a:r>
              <a:rPr lang="en-US" dirty="0" smtClean="0"/>
              <a:t> </a:t>
            </a:r>
            <a:r>
              <a:rPr lang="en-US" dirty="0" err="1" smtClean="0"/>
              <a:t>karata</a:t>
            </a:r>
            <a:r>
              <a:rPr lang="en-US" dirty="0" smtClean="0"/>
              <a:t> </a:t>
            </a:r>
            <a:r>
              <a:rPr lang="en-US" dirty="0" err="1" smtClean="0"/>
              <a:t>seizmi</a:t>
            </a:r>
            <a:r>
              <a:rPr lang="bs-Latn-BA" dirty="0" smtClean="0"/>
              <a:t>čkog hazarda za zemlje Zapadnog Balkana” Nato Science for Peace Project No. 983054. ( Realizacija projekta u završnoj fazi.)</a:t>
            </a: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	</a:t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  II period – Federalni zavod za geologiju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2400" smtClean="0">
              <a:cs typeface="Arial" charset="0"/>
            </a:endParaRPr>
          </a:p>
          <a:p>
            <a:pPr algn="just"/>
            <a:r>
              <a:rPr lang="hr-HR" sz="2400" smtClean="0">
                <a:cs typeface="Arial" charset="0"/>
              </a:rPr>
              <a:t>U</a:t>
            </a:r>
            <a:r>
              <a:rPr lang="en-US" sz="2400" smtClean="0">
                <a:cs typeface="Arial" charset="0"/>
              </a:rPr>
              <a:t> GIS_u </a:t>
            </a:r>
            <a:r>
              <a:rPr lang="hr-HR" sz="2400" smtClean="0">
                <a:cs typeface="Arial" charset="0"/>
              </a:rPr>
              <a:t>su</a:t>
            </a:r>
            <a:r>
              <a:rPr lang="en-US" sz="2400" smtClean="0">
                <a:cs typeface="Arial" charset="0"/>
              </a:rPr>
              <a:t> </a:t>
            </a:r>
            <a:r>
              <a:rPr lang="hr-BA" sz="2400" smtClean="0">
                <a:cs typeface="Arial" charset="0"/>
              </a:rPr>
              <a:t>pripremljeni</a:t>
            </a:r>
            <a:r>
              <a:rPr lang="en-US" sz="2400" smtClean="0">
                <a:cs typeface="Arial" charset="0"/>
              </a:rPr>
              <a:t> </a:t>
            </a:r>
            <a:r>
              <a:rPr lang="hr-BA" sz="2400" smtClean="0">
                <a:cs typeface="Arial" charset="0"/>
              </a:rPr>
              <a:t>svi raspoloživi </a:t>
            </a:r>
            <a:r>
              <a:rPr lang="en-US" sz="2400" smtClean="0">
                <a:cs typeface="Arial" charset="0"/>
              </a:rPr>
              <a:t>poda</a:t>
            </a:r>
            <a:r>
              <a:rPr lang="hr-HR" sz="2400" smtClean="0">
                <a:cs typeface="Arial" charset="0"/>
              </a:rPr>
              <a:t>ci</a:t>
            </a:r>
            <a:r>
              <a:rPr lang="en-US" sz="2400" smtClean="0">
                <a:cs typeface="Arial" charset="0"/>
              </a:rPr>
              <a:t> iz oblasti geologije, hidrogeologije, inženjerske geologije i mineralnih sirovina</a:t>
            </a:r>
            <a:r>
              <a:rPr lang="bs-Latn-BA" sz="2400" smtClean="0">
                <a:cs typeface="Arial" charset="0"/>
              </a:rPr>
              <a:t> potrebni za</a:t>
            </a:r>
            <a:r>
              <a:rPr lang="hr-HR" sz="2400" smtClean="0">
                <a:cs typeface="Arial" charset="0"/>
              </a:rPr>
              <a:t> izradu:</a:t>
            </a: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- </a:t>
            </a:r>
            <a:r>
              <a:rPr lang="en-US" sz="2400" smtClean="0">
                <a:cs typeface="Arial" charset="0"/>
              </a:rPr>
              <a:t>„Prostornog plana Federacije </a:t>
            </a:r>
            <a:r>
              <a:rPr lang="hr-HR" sz="2400" smtClean="0">
                <a:cs typeface="Arial" charset="0"/>
              </a:rPr>
              <a:t>“</a:t>
            </a:r>
            <a:r>
              <a:rPr lang="en-US" sz="2400" smtClean="0">
                <a:cs typeface="Arial" charset="0"/>
              </a:rPr>
              <a:t>2008-2025“</a:t>
            </a:r>
            <a:r>
              <a:rPr lang="hr-HR" sz="2400" smtClean="0">
                <a:cs typeface="Arial" charset="0"/>
              </a:rPr>
              <a:t>, </a:t>
            </a: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-  </a:t>
            </a:r>
            <a:r>
              <a:rPr lang="en-US" sz="2400" smtClean="0">
                <a:cs typeface="Arial" charset="0"/>
              </a:rPr>
              <a:t>Strategije upravljanja vodama Federacije BiH i</a:t>
            </a:r>
            <a:endParaRPr lang="hr-HR" sz="2400" smtClean="0">
              <a:cs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-  </a:t>
            </a:r>
            <a:r>
              <a:rPr lang="en-US" sz="2400" smtClean="0">
                <a:cs typeface="Arial" charset="0"/>
              </a:rPr>
              <a:t>Planov</a:t>
            </a:r>
            <a:r>
              <a:rPr lang="hr-HR" sz="2400" smtClean="0">
                <a:cs typeface="Arial" charset="0"/>
              </a:rPr>
              <a:t>a</a:t>
            </a:r>
            <a:r>
              <a:rPr lang="en-US" sz="2400" smtClean="0">
                <a:cs typeface="Arial" charset="0"/>
              </a:rPr>
              <a:t> upravljanja vodom na podru</a:t>
            </a:r>
            <a:r>
              <a:rPr lang="bs-Latn-BA" sz="2400" smtClean="0">
                <a:cs typeface="Arial" charset="0"/>
              </a:rPr>
              <a:t>čju FBiH</a:t>
            </a:r>
            <a:endParaRPr lang="en-US" sz="2400" smtClean="0">
              <a:cs typeface="Arial" charset="0"/>
            </a:endParaRPr>
          </a:p>
          <a:p>
            <a:pPr algn="just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Zakonska regulativa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Nedovoljno</a:t>
            </a:r>
            <a:r>
              <a:rPr lang="en-US" dirty="0" smtClean="0"/>
              <a:t> </a:t>
            </a:r>
            <a:r>
              <a:rPr lang="en-US" dirty="0" err="1" smtClean="0"/>
              <a:t>definisana</a:t>
            </a:r>
            <a:r>
              <a:rPr lang="en-US" dirty="0" smtClean="0"/>
              <a:t> </a:t>
            </a:r>
            <a:r>
              <a:rPr lang="en-US" dirty="0" err="1" smtClean="0"/>
              <a:t>nadle</a:t>
            </a:r>
            <a:r>
              <a:rPr lang="bs-Latn-BA" dirty="0" smtClean="0"/>
              <a:t>ž</a:t>
            </a:r>
            <a:r>
              <a:rPr lang="en-US" dirty="0" err="1" smtClean="0"/>
              <a:t>nost</a:t>
            </a:r>
            <a:r>
              <a:rPr lang="en-US" dirty="0" smtClean="0"/>
              <a:t> u</a:t>
            </a:r>
            <a:r>
              <a:rPr lang="bs-Latn-BA" dirty="0" smtClean="0"/>
              <a:t> </a:t>
            </a:r>
            <a:r>
              <a:rPr lang="en-US" dirty="0" err="1" smtClean="0"/>
              <a:t>zakonskim</a:t>
            </a:r>
            <a:r>
              <a:rPr lang="en-US" dirty="0" smtClean="0"/>
              <a:t> </a:t>
            </a:r>
            <a:r>
              <a:rPr lang="en-US" dirty="0" err="1" smtClean="0"/>
              <a:t>aktima</a:t>
            </a:r>
            <a:r>
              <a:rPr lang="en-US" dirty="0" smtClean="0"/>
              <a:t> </a:t>
            </a:r>
            <a:r>
              <a:rPr lang="en-US" dirty="0" err="1" smtClean="0"/>
              <a:t>uzrokovala</a:t>
            </a:r>
            <a:r>
              <a:rPr lang="en-US" dirty="0" smtClean="0"/>
              <a:t> je </a:t>
            </a:r>
            <a:r>
              <a:rPr lang="en-US" dirty="0" err="1" smtClean="0"/>
              <a:t>neure</a:t>
            </a:r>
            <a:r>
              <a:rPr lang="bs-Latn-BA" dirty="0" smtClean="0"/>
              <a:t>đenost ove oblasti na prostoru Federacije. Pojedini kantonalni organi uprave donijeli su zakone koji  uređuju ovu oblast na prostoru kantona, a koji su u koliziji sa važećim Federalnim zakonom.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Ovako</a:t>
            </a:r>
            <a:r>
              <a:rPr lang="en-US" dirty="0" smtClean="0"/>
              <a:t> </a:t>
            </a:r>
            <a:r>
              <a:rPr lang="en-US" dirty="0" err="1" smtClean="0"/>
              <a:t>ure</a:t>
            </a:r>
            <a:r>
              <a:rPr lang="bs-Latn-BA" dirty="0" smtClean="0"/>
              <a:t>đena oblast geoloških istraživanja u mnogome je otežala geološku djelatnost u cjelini, različito tumačila pravo i uslove u pristupu izrade geološke dokumentacije kao i interpretaciju rezultata istraživanja. </a:t>
            </a:r>
            <a:endParaRPr lang="en-US" dirty="0" smtClean="0"/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Dono</a:t>
            </a:r>
            <a:r>
              <a:rPr lang="bs-Latn-BA" dirty="0" smtClean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o </a:t>
            </a:r>
            <a:r>
              <a:rPr lang="en-US" dirty="0" err="1" smtClean="0"/>
              <a:t>koncesijama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Federacije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bs-Latn-BA" dirty="0" smtClean="0"/>
              <a:t> (2002) </a:t>
            </a:r>
            <a:r>
              <a:rPr lang="en-US" dirty="0" err="1" smtClean="0"/>
              <a:t>godine</a:t>
            </a:r>
            <a:r>
              <a:rPr lang="bs-Latn-BA" dirty="0" smtClean="0"/>
              <a:t>, i 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kantonalnim</a:t>
            </a:r>
            <a:r>
              <a:rPr lang="en-US" dirty="0" smtClean="0"/>
              <a:t> </a:t>
            </a:r>
            <a:r>
              <a:rPr lang="en-US" dirty="0" err="1" smtClean="0"/>
              <a:t>nivoima</a:t>
            </a:r>
            <a:r>
              <a:rPr lang="en-US" dirty="0" smtClean="0"/>
              <a:t> </a:t>
            </a:r>
            <a:r>
              <a:rPr lang="en-US" dirty="0" err="1" smtClean="0"/>
              <a:t>omogu</a:t>
            </a:r>
            <a:r>
              <a:rPr lang="bs-Latn-BA" dirty="0" smtClean="0"/>
              <a:t>ćilo je pogrešnu percepciju potreba za geološkim istraživanjima i otežalo  jedinstveno zakonsko uređenje geoloških istraživanja na prostoru Federacije BiH.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dirty="0" smtClean="0"/>
              <a:t>Ovakav pristup geološkim istraživanjima za posledicu danas ima neuređenost u gospodarenju mineralnim sirovinama, podlogama za prostorno uređenje, korištenju i zaštiti podzemnih voda kao i zaštiti okoliša.</a:t>
            </a:r>
            <a:endParaRPr lang="en-US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Zakonska regulativa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r-Cyrl-CS" sz="2600" b="1" dirty="0" smtClean="0">
                <a:cs typeface="Arial" pitchFamily="34" charset="0"/>
              </a:rPr>
              <a:t>Zakon o geološkim istraživanjima F</a:t>
            </a:r>
            <a:r>
              <a:rPr lang="hr-HR" sz="2600" b="1" dirty="0" smtClean="0">
                <a:cs typeface="Arial" pitchFamily="34" charset="0"/>
              </a:rPr>
              <a:t>ederacije</a:t>
            </a:r>
            <a:r>
              <a:rPr lang="sr-Cyrl-CS" sz="2600" b="1" dirty="0" smtClean="0">
                <a:cs typeface="Arial" pitchFamily="34" charset="0"/>
              </a:rPr>
              <a:t> BiH</a:t>
            </a:r>
            <a:r>
              <a:rPr lang="hr-HR" sz="2600" b="1" dirty="0" smtClean="0">
                <a:cs typeface="Arial" pitchFamily="34" charset="0"/>
              </a:rPr>
              <a:t> </a:t>
            </a:r>
            <a:r>
              <a:rPr lang="hr-HR" sz="2600" dirty="0" smtClean="0">
                <a:cs typeface="Arial" pitchFamily="34" charset="0"/>
              </a:rPr>
              <a:t>donesen je 2010. godine i objavljen u (Sl.novine F BiH broj:9/10 i 14/10).</a:t>
            </a:r>
            <a:r>
              <a:rPr lang="en-US" sz="2600" dirty="0" smtClean="0">
                <a:cs typeface="Arial" pitchFamily="34" charset="0"/>
              </a:rPr>
              <a:t> </a:t>
            </a:r>
            <a:endParaRPr lang="hr-HR" sz="26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600" dirty="0">
                <a:cs typeface="Arial" pitchFamily="34" charset="0"/>
              </a:rPr>
              <a:t>Zakonom </a:t>
            </a:r>
            <a:r>
              <a:rPr lang="hr-HR" sz="2600" dirty="0" smtClean="0">
                <a:cs typeface="Arial" pitchFamily="34" charset="0"/>
              </a:rPr>
              <a:t>su definisana </a:t>
            </a:r>
            <a:r>
              <a:rPr lang="hr-HR" sz="2600" dirty="0">
                <a:cs typeface="Arial" pitchFamily="34" charset="0"/>
              </a:rPr>
              <a:t>i </a:t>
            </a:r>
            <a:r>
              <a:rPr lang="hr-HR" sz="2600" dirty="0" smtClean="0">
                <a:cs typeface="Arial" pitchFamily="34" charset="0"/>
              </a:rPr>
              <a:t>data rješenja za jedinstven način i uslove izvođenja geoloških istraživanja na području F BiH, sa postavljenim uslovima, pravima i obavezama svih učesnika u istraživačkoj djelatnosti.</a:t>
            </a:r>
            <a:endParaRPr lang="en-US" sz="26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600" dirty="0">
                <a:cs typeface="Arial" pitchFamily="34" charset="0"/>
              </a:rPr>
              <a:t>D</a:t>
            </a:r>
            <a:r>
              <a:rPr lang="hr-HR" sz="2600" dirty="0" smtClean="0">
                <a:cs typeface="Arial" pitchFamily="34" charset="0"/>
              </a:rPr>
              <a:t>a bi se Zakon mogao provoditi na području F BiH neophodno </a:t>
            </a:r>
            <a:r>
              <a:rPr lang="sr-Cyrl-CS" sz="2600" dirty="0" smtClean="0">
                <a:cs typeface="Arial" pitchFamily="34" charset="0"/>
              </a:rPr>
              <a:t>je </a:t>
            </a:r>
            <a:r>
              <a:rPr lang="hr-HR" sz="2600" dirty="0" smtClean="0">
                <a:cs typeface="Arial" pitchFamily="34" charset="0"/>
              </a:rPr>
              <a:t>donošenje novih provedbenih akata koji će p</a:t>
            </a:r>
            <a:r>
              <a:rPr lang="sr-Cyrl-CS" sz="2600" dirty="0" smtClean="0">
                <a:cs typeface="Arial" pitchFamily="34" charset="0"/>
              </a:rPr>
              <a:t>recizno i sveobuhvatno ured</a:t>
            </a:r>
            <a:r>
              <a:rPr lang="hr-HR" sz="2600" dirty="0" smtClean="0">
                <a:cs typeface="Arial" pitchFamily="34" charset="0"/>
              </a:rPr>
              <a:t>iti geološka istraživanja definisana Zakonom</a:t>
            </a:r>
            <a:r>
              <a:rPr lang="sr-Cyrl-CS" sz="2600" dirty="0" smtClean="0">
                <a:cs typeface="Arial" pitchFamily="34" charset="0"/>
              </a:rPr>
              <a:t> </a:t>
            </a:r>
            <a:r>
              <a:rPr lang="hr-HR" sz="2600" dirty="0" smtClean="0">
                <a:cs typeface="Arial" pitchFamily="34" charset="0"/>
              </a:rPr>
              <a:t>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6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  Zakonska regulativa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načinu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vođenja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evidencije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izrade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katastra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ležišta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mineralnih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sirovina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geoloških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pojava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odobrenih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istražnih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prostora</a:t>
            </a:r>
            <a:r>
              <a:rPr lang="en-US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klasifikaciji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kategorizaciji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proračunu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rezervi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podzemnih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voda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vođenju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evidencije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njima</a:t>
            </a:r>
            <a:r>
              <a:rPr lang="en-US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programu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načinu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polaganja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stručnog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ispita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zaposlenika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geološke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struke</a:t>
            </a:r>
            <a:r>
              <a:rPr lang="en-US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klasifikaciji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kategorizaciji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proračunu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rezervi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čvrstih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mineralnih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sirovina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vođenju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evidencije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njima</a:t>
            </a:r>
            <a:r>
              <a:rPr lang="en-US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sadržini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načinu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izrade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reviziji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programa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projekta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geoloških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istraživanja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načinu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izrade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izvještaja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izvršenim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geološkim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istraživanjima</a:t>
            </a:r>
            <a:r>
              <a:rPr lang="en-US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sadržini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načinu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izrade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elaborata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izvršenim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geološkim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istraživanjima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postupku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vršenja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revizije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elaborata</a:t>
            </a:r>
            <a:r>
              <a:rPr lang="en-US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načinu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uslovima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dodjele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odobrenja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za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vršenje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geoloških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istraživanja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od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interesa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za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Federaciju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Bosne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Hercegovine</a:t>
            </a:r>
            <a:r>
              <a:rPr lang="en-US" dirty="0" smtClean="0">
                <a:cs typeface="Arial" pitchFamily="34" charset="0"/>
              </a:rPr>
              <a:t>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cs typeface="Arial" pitchFamily="34" charset="0"/>
              </a:rPr>
              <a:t>Pravilnik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načinu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prikupljanja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evidentiranja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obrade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korištenja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razmjene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podataka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za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geološku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bazu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podataka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formiranje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fonda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stručne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dokumentacije</a:t>
            </a:r>
            <a:r>
              <a:rPr lang="en-US" dirty="0" smtClean="0">
                <a:cs typeface="Arial" pitchFamily="34" charset="0"/>
              </a:rPr>
              <a:t> o </a:t>
            </a:r>
            <a:r>
              <a:rPr lang="en-US" dirty="0" err="1" smtClean="0">
                <a:cs typeface="Arial" pitchFamily="34" charset="0"/>
              </a:rPr>
              <a:t>geološkim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istraživanjima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organizacije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geoinformacijskog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sistema</a:t>
            </a:r>
            <a:r>
              <a:rPr lang="en-US" dirty="0" smtClean="0"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Zaključak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dirty="0" smtClean="0">
                <a:cs typeface="Arial" pitchFamily="34" charset="0"/>
              </a:rPr>
              <a:t>U cilju uređenja geološke djelatnosti i stvaranja uslova za suvremena geološka istraživanja na ovom prostoru neophodno je poduzeti slijedeće koraka: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>
                <a:cs typeface="Arial" pitchFamily="34" charset="0"/>
              </a:rPr>
              <a:t>Izvršiti usaglašavanje kantonalnih zakona koji uređuju geološka istraživanja sa Zakonom o geološkom istraživanju u FBiH,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>
                <a:cs typeface="Arial" pitchFamily="34" charset="0"/>
              </a:rPr>
              <a:t>Pripremiti projekciju geoloških istraživanja za slijedećih deset </a:t>
            </a:r>
            <a:r>
              <a:rPr lang="hr-HR" sz="2400" dirty="0" smtClean="0">
                <a:cs typeface="Arial" pitchFamily="34" charset="0"/>
              </a:rPr>
              <a:t>godina.</a:t>
            </a:r>
            <a:endParaRPr lang="hr-HR" sz="2400" dirty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>
                <a:cs typeface="Arial" pitchFamily="34" charset="0"/>
              </a:rPr>
              <a:t>Na nivou kantona/županija izraditi planove upravljanja mineralnim sirovinama sa definisanim istraživanjima od interesa za kantone/županije.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>
                <a:cs typeface="Arial" pitchFamily="34" charset="0"/>
              </a:rPr>
              <a:t>Pripremiti program upravljanja mineralnim sirovinama F BiH.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hr-H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Geološko nasleđe u Bosni i Hercegovini</a:t>
            </a:r>
            <a:endParaRPr lang="en-US" sz="28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>
                <a:cs typeface="Arial" pitchFamily="34" charset="0"/>
              </a:rPr>
              <a:t>Geološka proučavanja i istraživanja u BiH traju oko 170 godina.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>
                <a:cs typeface="Arial" pitchFamily="34" charset="0"/>
              </a:rPr>
              <a:t> Različite istorijske okolnosti i razvoj BiH imale su velik  uticaj na razvoj geologije kao nauke na ovim prostorima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400" dirty="0" smtClean="0">
                <a:cs typeface="Arial" pitchFamily="34" charset="0"/>
              </a:rPr>
              <a:t>Geološka istraživanja od polovine 19.st. do danas rezultirala su mnoga otkrića i saznanja o sastavu i sklopu Zemljine kore, postojanju ležišta mineralnih sirovina, ekonomske vrijednost istraženih ležišta i suvremenim procesima rizika </a:t>
            </a:r>
            <a:r>
              <a:rPr lang="hr-HR" sz="2400" dirty="0">
                <a:cs typeface="Arial" pitchFamily="34" charset="0"/>
              </a:rPr>
              <a:t>i</a:t>
            </a:r>
            <a:r>
              <a:rPr lang="hr-HR" sz="2400" dirty="0" smtClean="0">
                <a:cs typeface="Arial" pitchFamily="34" charset="0"/>
              </a:rPr>
              <a:t> zaštite životne sredine.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hr-HR" sz="28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800" dirty="0" smtClean="0">
              <a:cs typeface="Arial" pitchFamily="34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6"/>
                </a:solidFill>
                <a:cs typeface="Arial" pitchFamily="34" charset="0"/>
              </a:rPr>
              <a:t>Stanje geoloških istraživanja u Federaciji BiH</a:t>
            </a: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Zaključak</a:t>
            </a:r>
            <a:endParaRPr lang="en-U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400" smtClean="0"/>
              <a:t>Uspostaviti bližu saradnju kantonalnih/županijskih i federalnih organa nadležnih za geološka istraživanja.</a:t>
            </a:r>
          </a:p>
          <a:p>
            <a:pPr algn="just"/>
            <a:r>
              <a:rPr lang="hr-HR" sz="2400" smtClean="0"/>
              <a:t>Ispred kantona/županije formirati stručne savjete za geološka istraživanja, koji će zajedno sa Federalnim Ministarstvom i Federalnim zavodom pripremati i predlagati istraživanja od interesa za kanton/županiju  i Federaciju.</a:t>
            </a:r>
          </a:p>
          <a:p>
            <a:pPr algn="just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hr-HR" dirty="0" smtClean="0">
              <a:solidFill>
                <a:schemeClr val="accent6"/>
              </a:solidFill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>
                <a:solidFill>
                  <a:schemeClr val="accent6"/>
                </a:solidFill>
              </a:rPr>
              <a:t>    Svaki učinjen korak za stvaranje geološkog nasleđa budućim generacijama je veliki korak.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hr-HR" dirty="0" smtClean="0">
              <a:solidFill>
                <a:schemeClr val="accent6"/>
              </a:solidFill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>
                <a:solidFill>
                  <a:schemeClr val="accent6"/>
                </a:solidFill>
              </a:rPr>
              <a:t>Jedina pogrešna stvar je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>
                <a:solidFill>
                  <a:schemeClr val="accent6"/>
                </a:solidFill>
              </a:rPr>
              <a:t> ne učiniti ništa !!!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hr-HR" dirty="0" smtClean="0">
              <a:solidFill>
                <a:schemeClr val="accent6"/>
              </a:solidFill>
            </a:endParaRP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>
                <a:solidFill>
                  <a:schemeClr val="accent6"/>
                </a:solidFill>
              </a:rPr>
              <a:t>Zahvaljujem na pažnji !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Periodi u razvoju geološke nauke                   u BiH i Federaciji BiH</a:t>
            </a:r>
            <a:endParaRPr lang="en-US" sz="28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400" smtClean="0">
                <a:cs typeface="Arial" charset="0"/>
              </a:rPr>
              <a:t>Razvoj geološke nauke na prostoru BiH i Federacije BiH može se prikazati kroz  karakteristične periode:</a:t>
            </a:r>
            <a:endParaRPr lang="en-US" sz="2400" smtClean="0">
              <a:cs typeface="Arial" charset="0"/>
            </a:endParaRPr>
          </a:p>
          <a:p>
            <a:pPr algn="just"/>
            <a:r>
              <a:rPr lang="hr-HR" sz="2400" b="1" smtClean="0">
                <a:cs typeface="Arial" charset="0"/>
              </a:rPr>
              <a:t>Geološka istraživanja u BiH</a:t>
            </a:r>
            <a:endParaRPr lang="en-US" sz="2400" smtClean="0">
              <a:cs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I period:		od 1839. – 1900. godine</a:t>
            </a:r>
            <a:endParaRPr lang="en-US" sz="2400" smtClean="0">
              <a:cs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II period:		od 1900. – 1945. godine</a:t>
            </a:r>
            <a:endParaRPr lang="en-US" sz="2400" smtClean="0">
              <a:cs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III period:		od 1945. – 1991. godine</a:t>
            </a:r>
            <a:endParaRPr lang="en-US" sz="2400" smtClean="0">
              <a:cs typeface="Arial" charset="0"/>
            </a:endParaRPr>
          </a:p>
          <a:p>
            <a:pPr algn="just"/>
            <a:r>
              <a:rPr lang="hr-HR" sz="2400" smtClean="0">
                <a:cs typeface="Arial" charset="0"/>
              </a:rPr>
              <a:t> </a:t>
            </a:r>
            <a:r>
              <a:rPr lang="hr-HR" sz="2400" b="1" smtClean="0">
                <a:cs typeface="Arial" charset="0"/>
              </a:rPr>
              <a:t>Geološka istraživanja u Federaciji BiH</a:t>
            </a:r>
            <a:endParaRPr lang="en-US" sz="2400" smtClean="0">
              <a:cs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I period 		od 1991. od 2005. godine</a:t>
            </a:r>
            <a:endParaRPr lang="en-US" sz="2400" smtClean="0">
              <a:cs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hr-HR" sz="2400" smtClean="0">
                <a:cs typeface="Arial" charset="0"/>
              </a:rPr>
              <a:t>	II periode 		od 2005. do danas</a:t>
            </a:r>
            <a:endParaRPr lang="en-US" sz="2400" smtClean="0">
              <a:cs typeface="Arial" charset="0"/>
            </a:endParaRP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Geološka istraživanja u BiH</a:t>
            </a:r>
            <a:r>
              <a:rPr lang="en-US" sz="2800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I period od 1840. do 1900. godine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24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400" smtClean="0">
                <a:cs typeface="Arial" charset="0"/>
              </a:rPr>
              <a:t>Francuski naučnik </a:t>
            </a:r>
            <a:r>
              <a:rPr lang="hr-HR" sz="2400" b="1" smtClean="0">
                <a:cs typeface="Arial" charset="0"/>
              </a:rPr>
              <a:t>Ami Boué </a:t>
            </a:r>
            <a:r>
              <a:rPr lang="hr-HR" sz="2400" smtClean="0">
                <a:cs typeface="Arial" charset="0"/>
              </a:rPr>
              <a:t>(1836) organizovao je i vodio više istraživačkih ekspedicija po zemljama Balkana, a jedno  poglavlje svog djela „LATURQUE D’ËUROPE“, Paris (1840), posvetio je BiH.</a:t>
            </a:r>
          </a:p>
          <a:p>
            <a:pPr algn="just"/>
            <a:r>
              <a:rPr lang="hr-HR" sz="2400" smtClean="0">
                <a:cs typeface="Arial" charset="0"/>
              </a:rPr>
              <a:t>U perodu od 1878. do 1890. g.  organizovano je pregledno geološko kartiranje od strane afirmisanih geologa Državnog Geološkog zavoda iz Beča i Budimpešte.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Geološka istraživanja u BiH </a:t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II period : od 1901. do 1945. godine</a:t>
            </a:r>
            <a:r>
              <a:rPr lang="en-US" sz="2800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28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400" smtClean="0">
                <a:cs typeface="Arial" charset="0"/>
              </a:rPr>
              <a:t>Dolazak </a:t>
            </a:r>
            <a:r>
              <a:rPr lang="hr-HR" sz="2400" b="1" smtClean="0">
                <a:cs typeface="Arial" charset="0"/>
              </a:rPr>
              <a:t>Fridrich Katzer-a </a:t>
            </a:r>
            <a:r>
              <a:rPr lang="hr-HR" sz="2400" smtClean="0">
                <a:cs typeface="Arial" charset="0"/>
              </a:rPr>
              <a:t>na rad u Zemaljsku vladu BiH 1898. g. usvojena je  nova koncepcija geoloških istraživanja u BiH.</a:t>
            </a:r>
          </a:p>
          <a:p>
            <a:pPr algn="just"/>
            <a:r>
              <a:rPr lang="hr-HR" sz="2400" b="1" smtClean="0">
                <a:cs typeface="Arial" charset="0"/>
              </a:rPr>
              <a:t>F. Katzer, </a:t>
            </a:r>
            <a:r>
              <a:rPr lang="hr-HR" sz="2400" smtClean="0">
                <a:cs typeface="Arial" charset="0"/>
              </a:rPr>
              <a:t>osniva 1912. Geološki zavod u Sarajevu, rukovodilac je paleontoloških i minerološko-petrografskih zbirki u Zemaljskom muzeju Sarajevo, organizator i realizator izrade </a:t>
            </a:r>
            <a:r>
              <a:rPr lang="hr-HR" sz="2400" b="1" smtClean="0">
                <a:cs typeface="Arial" charset="0"/>
              </a:rPr>
              <a:t>Geološke karte BiH</a:t>
            </a:r>
            <a:r>
              <a:rPr lang="hr-HR" sz="2400" smtClean="0">
                <a:cs typeface="Arial" charset="0"/>
              </a:rPr>
              <a:t>,1:200 000, autor 186 radova od kojih se 125 odnosi na terene BiH.</a:t>
            </a:r>
            <a:endParaRPr lang="hr-HR" sz="2400" b="1" smtClean="0">
              <a:cs typeface="Arial" charset="0"/>
            </a:endParaRPr>
          </a:p>
          <a:p>
            <a:pPr algn="just"/>
            <a:r>
              <a:rPr lang="hr-HR" sz="2400" smtClean="0"/>
              <a:t>Kacerovi saradnici T. Jakšić i M.Milojković  preveli su i priredili za štampu najveće Kacerovo djelo </a:t>
            </a:r>
            <a:r>
              <a:rPr lang="hr-HR" sz="2400" b="1" smtClean="0"/>
              <a:t>Geologija Bosne i Hercegovine</a:t>
            </a:r>
            <a:r>
              <a:rPr lang="hr-HR" sz="2400" smtClean="0"/>
              <a:t> (1926).  </a:t>
            </a:r>
            <a:endParaRPr lang="en-US" sz="24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3100" b="1" dirty="0">
                <a:solidFill>
                  <a:schemeClr val="accent6"/>
                </a:solidFill>
                <a:cs typeface="Arial" pitchFamily="34" charset="0"/>
              </a:rPr>
              <a:t>Geološka istraživanja u BiH </a:t>
            </a:r>
            <a:br>
              <a:rPr lang="hr-HR" sz="3100" b="1" dirty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3100" b="1" dirty="0">
                <a:solidFill>
                  <a:schemeClr val="accent6"/>
                </a:solidFill>
                <a:cs typeface="Arial" pitchFamily="34" charset="0"/>
              </a:rPr>
              <a:t>II period : od 1901. do 1945. godine</a:t>
            </a:r>
            <a:r>
              <a:rPr lang="en-US" sz="2800" dirty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800" dirty="0">
                <a:solidFill>
                  <a:schemeClr val="accent6"/>
                </a:solidFill>
                <a:cs typeface="Arial" pitchFamily="34" charset="0"/>
              </a:rPr>
            </a:br>
            <a:endParaRPr 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r-HR" sz="2400" dirty="0" smtClean="0"/>
          </a:p>
          <a:p>
            <a:pPr marL="82296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400" dirty="0" smtClean="0"/>
              <a:t>U periodu od 1930. do kraja II svjetskog rata  geološka aktivnost je zamirala i očitovala se uglavnom kroz naučne radove pojedinaca sa Univerziteta u Beogradu i Zagrebu, </a:t>
            </a:r>
            <a:r>
              <a:rPr lang="hr-HR" sz="2400" dirty="0"/>
              <a:t>i</a:t>
            </a:r>
            <a:r>
              <a:rPr lang="hr-HR" sz="2400" dirty="0" smtClean="0"/>
              <a:t> na početnim radovima na pojedinim dijelovima geološke karte 1:100 000.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  <a:t>Geološka istraživanja u BiH</a:t>
            </a:r>
            <a:br>
              <a:rPr lang="hr-HR" sz="2800" b="1" dirty="0" smtClean="0">
                <a:solidFill>
                  <a:schemeClr val="accent6"/>
                </a:solidFill>
                <a:cs typeface="Arial" pitchFamily="34" charset="0"/>
              </a:rPr>
            </a:br>
            <a:r>
              <a:rPr lang="hr-HR" sz="2400" b="1" dirty="0" smtClean="0">
                <a:solidFill>
                  <a:schemeClr val="accent6"/>
                </a:solidFill>
                <a:cs typeface="Arial" pitchFamily="34" charset="0"/>
              </a:rPr>
              <a:t>III  period  od 1946. do 1991. godina</a:t>
            </a:r>
            <a: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accent6"/>
                </a:solidFill>
                <a:cs typeface="Arial" pitchFamily="34" charset="0"/>
              </a:rPr>
            </a:br>
            <a:endParaRPr lang="en-US" sz="24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000" dirty="0" smtClean="0">
                <a:cs typeface="Arial" pitchFamily="34" charset="0"/>
              </a:rPr>
              <a:t>Period od 1946.-1991. godine </a:t>
            </a:r>
            <a:r>
              <a:rPr lang="hr-HR" sz="2000" b="1" dirty="0" smtClean="0">
                <a:cs typeface="Arial" pitchFamily="34" charset="0"/>
              </a:rPr>
              <a:t>karakteriše intezivan razvoj naučno istraživačke misli, </a:t>
            </a:r>
            <a:r>
              <a:rPr lang="hr-HR" sz="2000" dirty="0" smtClean="0">
                <a:cs typeface="Arial" pitchFamily="34" charset="0"/>
              </a:rPr>
              <a:t>realizacije velikih projekata i osnivanje naučno- istraživačkih i obrazovnih institucija.  </a:t>
            </a:r>
            <a:endParaRPr lang="en-US" sz="2000" dirty="0" smtClean="0"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hr-HR" sz="2000" b="1" dirty="0" smtClean="0">
                <a:cs typeface="Arial" pitchFamily="34" charset="0"/>
              </a:rPr>
              <a:t>Naučno istraživačke i obrazovne institucije u BiH</a:t>
            </a:r>
            <a:endParaRPr lang="en-US" sz="20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000" dirty="0" smtClean="0">
                <a:cs typeface="Arial" pitchFamily="34" charset="0"/>
              </a:rPr>
              <a:t>Od 1930 do 1946. g. nosilac  istraživačke i naučne djelatnosti bio je Zemaljski muzej u Sarajevu. </a:t>
            </a:r>
            <a:endParaRPr lang="en-US" sz="2000" dirty="0" smtClean="0">
              <a:cs typeface="Arial" pitchFamily="34" charset="0"/>
            </a:endParaRP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000" dirty="0" smtClean="0">
                <a:cs typeface="Arial" pitchFamily="34" charset="0"/>
              </a:rPr>
              <a:t>Geološki zavod u Sarajevu  ponovo je osnovan 1946. godine.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000" dirty="0" smtClean="0">
                <a:cs typeface="Arial" pitchFamily="34" charset="0"/>
              </a:rPr>
              <a:t>Pri Rudarskom </a:t>
            </a:r>
            <a:r>
              <a:rPr lang="hr-HR" sz="2000" dirty="0">
                <a:cs typeface="Arial" pitchFamily="34" charset="0"/>
              </a:rPr>
              <a:t>fakultetu u Tuzli </a:t>
            </a:r>
            <a:r>
              <a:rPr lang="hr-HR" sz="2000" dirty="0" smtClean="0">
                <a:cs typeface="Arial" pitchFamily="34" charset="0"/>
              </a:rPr>
              <a:t>1973. g. </a:t>
            </a:r>
            <a:r>
              <a:rPr lang="hr-HR" sz="2000" dirty="0">
                <a:cs typeface="Arial" pitchFamily="34" charset="0"/>
              </a:rPr>
              <a:t>osniva se Odsjek za studije primjenjene </a:t>
            </a:r>
            <a:r>
              <a:rPr lang="hr-HR" sz="2000" dirty="0" smtClean="0">
                <a:cs typeface="Arial" pitchFamily="34" charset="0"/>
              </a:rPr>
              <a:t>geologije.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r-HR" sz="2000" dirty="0" smtClean="0">
                <a:cs typeface="Arial" pitchFamily="34" charset="0"/>
              </a:rPr>
              <a:t>Geološki zavod i „Geoistrage“ prerasta u jedinstveno preduzeće „Geoinžinjering“. Ova institucija upošljavala je oko 70% visoko stručnih kadrova geološke struke iz BiH. </a:t>
            </a:r>
            <a:endParaRPr lang="en-US" sz="2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1309</TotalTime>
  <Words>3359</Words>
  <Application>Microsoft Office PowerPoint</Application>
  <PresentationFormat>On-screen Show (4:3)</PresentationFormat>
  <Paragraphs>260</Paragraphs>
  <Slides>41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Predložak dizajna</vt:lpstr>
      </vt:variant>
      <vt:variant>
        <vt:i4>7</vt:i4>
      </vt:variant>
      <vt:variant>
        <vt:lpstr>Naslovi slajdova</vt:lpstr>
      </vt:variant>
      <vt:variant>
        <vt:i4>41</vt:i4>
      </vt:variant>
    </vt:vector>
  </HeadingPairs>
  <TitlesOfParts>
    <vt:vector size="54" baseType="lpstr">
      <vt:lpstr>Arial</vt:lpstr>
      <vt:lpstr>Wingdings 2</vt:lpstr>
      <vt:lpstr>Verdana</vt:lpstr>
      <vt:lpstr>Calibri</vt:lpstr>
      <vt:lpstr>Wingdings</vt:lpstr>
      <vt:lpstr>Times New Roman</vt:lpstr>
      <vt:lpstr>Solstice</vt:lpstr>
      <vt:lpstr>Solstice</vt:lpstr>
      <vt:lpstr>Solstice</vt:lpstr>
      <vt:lpstr>Solstice</vt:lpstr>
      <vt:lpstr>Solstice</vt:lpstr>
      <vt:lpstr>Solstice</vt:lpstr>
      <vt:lpstr>Solstice</vt:lpstr>
      <vt:lpstr>STANJE GEOLOŠKIH ISTRAŽIVANJA U BOSNI I HERCEGOVINI I  FEDERACIJI BOSNE I HERCEGOVINE  </vt:lpstr>
      <vt:lpstr>U v o d</vt:lpstr>
      <vt:lpstr>Slajd 3</vt:lpstr>
      <vt:lpstr>Geološko nasleđe u Bosni i Hercegovini</vt:lpstr>
      <vt:lpstr>Periodi u razvoju geološke nauke                   u BiH i Federaciji BiH</vt:lpstr>
      <vt:lpstr>Geološka istraživanja u BiH I period od 1840. do 1900. godine </vt:lpstr>
      <vt:lpstr>Geološka istraživanja u BiH  II period : od 1901. do 1945. godine </vt:lpstr>
      <vt:lpstr>Geološka istraživanja u BiH  II period : od 1901. do 1945. godine </vt:lpstr>
      <vt:lpstr>Geološka istraživanja u BiH III  period  od 1946. do 1991. godina </vt:lpstr>
      <vt:lpstr>Geološka istraživanja u BiH III  period  od 1946. do 1991. godina </vt:lpstr>
      <vt:lpstr>Geološko istraživanje u BiH Naučno i stručno nasleđe  III perioda u BiH</vt:lpstr>
      <vt:lpstr>Geološko istraživanje u BiH Naučno i stručno nasleđe  III perioda u BiH</vt:lpstr>
      <vt:lpstr>Geološko istraživanje u BiH Planirani veliki projekti  III perioda </vt:lpstr>
      <vt:lpstr>Geološko istraživanje u BiH Stručni radovi III perioda </vt:lpstr>
      <vt:lpstr>Geološko istraživanje u BiH Stručni radovi III perioda </vt:lpstr>
      <vt:lpstr>Geološko istraživanje u BiH Stručni radovi III perioda </vt:lpstr>
      <vt:lpstr>Geološko istraživanje u BiH Detaljna geološka istraživanja mineralnih sirovina  </vt:lpstr>
      <vt:lpstr>   Geološko istraživanje u BiH Detaljna geološka istraživanja mineralnih sirovina   </vt:lpstr>
      <vt:lpstr>Geološko istraživanje u BiH Zakonska regulativa III perioda </vt:lpstr>
      <vt:lpstr> Stanje geoloških istraživanja u BiH  od 1991. godine </vt:lpstr>
      <vt:lpstr>Stanje geoloških istraživanja u BiH  od 1991. godine</vt:lpstr>
      <vt:lpstr>  Stanje geoloških istraživanja u BiH  od 1991. godine Udruženje geologa BiH  </vt:lpstr>
      <vt:lpstr>Stanje geoloških istraživanja u Federaciji BiH </vt:lpstr>
      <vt:lpstr>Stanje geoloških istraživanja u Federaciji BiH Zakonska regulativa</vt:lpstr>
      <vt:lpstr>Stanje geoloških istraživanja u Federaciji BiH Naučno istraživačka djelatnost u poslijeratnom periodu </vt:lpstr>
      <vt:lpstr>Stanje geoloških istraživanja u Federaciji BiH Naučno istraživačka djelatnost u poslijeratnom periodu </vt:lpstr>
      <vt:lpstr>Stanje geoloških istraživanja u Federaciji BiH Geološka istraživanja minerlanih sirovina u poslijeratnom periodu</vt:lpstr>
      <vt:lpstr> Stanje geoloških istraživanja u Federaciji BiH II period 2005 do danas </vt:lpstr>
      <vt:lpstr>Stanje geoloških istraživanja u Federaciji BiH  II period – Federalni zavod za geologiju</vt:lpstr>
      <vt:lpstr>Stanje geoloških istraživanja u Federaciji BiH   II period – Federalni zavod za geologiju</vt:lpstr>
      <vt:lpstr>Stanje geoloških istraživanja u Federaciji BiH       II period – Federalni zavod za geologiju</vt:lpstr>
      <vt:lpstr>Stanje geoloških istraživanja u Federaciji BiH       II period – Federalni zavod za geologiju</vt:lpstr>
      <vt:lpstr>Stanje geoloških istraživanja u Federaciji BiH       II period – Federalni zavod za geologiju</vt:lpstr>
      <vt:lpstr>Stanje geoloških istraživanja u Federaciji BiH       II period – Federalni zavod za geologiju</vt:lpstr>
      <vt:lpstr>Stanje geoloških istraživanja u Federaciji BiH       II period – Federalni zavod za geologiju</vt:lpstr>
      <vt:lpstr>Stanje geoloških istraživanja u Federaciji BiH  Zakonska regulativa</vt:lpstr>
      <vt:lpstr>Stanje geoloških istraživanja u Federaciji BiH  Zakonska regulativa</vt:lpstr>
      <vt:lpstr>Stanje geoloških istraživanja u Federaciji BiH  Zakonska regulativa</vt:lpstr>
      <vt:lpstr>Stanje geoloških istraživanja u Federaciji BiH Zaključak</vt:lpstr>
      <vt:lpstr>Stanje geoloških istraživanja u Federaciji BiH Zaključak</vt:lpstr>
      <vt:lpstr>Slajd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STANJE GEOLOŠKIH ISTRAŽIVANJA U BOSNI I HERCEGOVINI                                           I  FEDERACIJI BOSNE I HERCEGOVINE</dc:title>
  <dc:creator>Federalno Ministarstvo Energetike</dc:creator>
  <cp:lastModifiedBy>Razvojna  Agencija</cp:lastModifiedBy>
  <cp:revision>157</cp:revision>
  <dcterms:created xsi:type="dcterms:W3CDTF">2011-10-06T11:53:41Z</dcterms:created>
  <dcterms:modified xsi:type="dcterms:W3CDTF">2012-03-21T09:42:31Z</dcterms:modified>
</cp:coreProperties>
</file>